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0"/>
  </p:notesMasterIdLst>
  <p:sldIdLst>
    <p:sldId id="256" r:id="rId2"/>
    <p:sldId id="257" r:id="rId3"/>
    <p:sldId id="259" r:id="rId4"/>
    <p:sldId id="260" r:id="rId5"/>
    <p:sldId id="261" r:id="rId6"/>
    <p:sldId id="262" r:id="rId7"/>
    <p:sldId id="294" r:id="rId8"/>
    <p:sldId id="263" r:id="rId9"/>
    <p:sldId id="264" r:id="rId10"/>
    <p:sldId id="296" r:id="rId11"/>
    <p:sldId id="298" r:id="rId12"/>
    <p:sldId id="301" r:id="rId13"/>
    <p:sldId id="302" r:id="rId14"/>
    <p:sldId id="303" r:id="rId15"/>
    <p:sldId id="295" r:id="rId16"/>
    <p:sldId id="299" r:id="rId17"/>
    <p:sldId id="300" r:id="rId18"/>
    <p:sldId id="297" r:id="rId19"/>
    <p:sldId id="307" r:id="rId20"/>
    <p:sldId id="269" r:id="rId21"/>
    <p:sldId id="306" r:id="rId22"/>
    <p:sldId id="270" r:id="rId23"/>
    <p:sldId id="281" r:id="rId24"/>
    <p:sldId id="305" r:id="rId25"/>
    <p:sldId id="304" r:id="rId26"/>
    <p:sldId id="265" r:id="rId27"/>
    <p:sldId id="266" r:id="rId28"/>
    <p:sldId id="293" r:id="rId29"/>
  </p:sldIdLst>
  <p:sldSz cx="9144000" cy="5143500" type="screen16x9"/>
  <p:notesSz cx="6858000" cy="9144000"/>
  <p:embeddedFontLst>
    <p:embeddedFont>
      <p:font typeface="Fira Sans" panose="020B0604020202020204" charset="0"/>
      <p:regular r:id="rId31"/>
      <p:bold r:id="rId32"/>
      <p:italic r:id="rId33"/>
      <p:boldItalic r:id="rId34"/>
    </p:embeddedFont>
    <p:embeddedFont>
      <p:font typeface="Bodoni MT" panose="02070603080606020203" pitchFamily="18"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Fira Sans SemiBold" panose="020B0604020202020204" charset="0"/>
      <p:regular r:id="rId43"/>
      <p:bold r:id="rId44"/>
      <p:italic r:id="rId45"/>
      <p:boldItalic r:id="rId46"/>
    </p:embeddedFont>
    <p:embeddedFont>
      <p:font typeface="Fira Sans Medium" panose="020B0604020202020204" charset="0"/>
      <p:regular r:id="rId47"/>
      <p:bold r:id="rId48"/>
      <p:italic r:id="rId49"/>
      <p:boldItalic r:id="rId50"/>
    </p:embeddedFont>
    <p:embeddedFont>
      <p:font typeface="Fira Sans Light"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00860D-6354-4378-A09D-8DFCC888E2C9}">
  <a:tblStyle styleId="{9800860D-6354-4378-A09D-8DFCC888E2C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F3F8801-1707-46FC-A2A7-8ED0A2465BA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5" autoAdjust="0"/>
    <p:restoredTop sz="94434" autoAdjust="0"/>
  </p:normalViewPr>
  <p:slideViewPr>
    <p:cSldViewPr snapToGrid="0">
      <p:cViewPr varScale="1">
        <p:scale>
          <a:sx n="93" d="100"/>
          <a:sy n="93" d="100"/>
        </p:scale>
        <p:origin x="82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13138001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083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293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0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298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790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091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454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1307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582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133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099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563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805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640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546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836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590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934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364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6543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8893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5795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100000">
              <a:schemeClr val="dk1"/>
            </a:gs>
          </a:gsLst>
          <a:lin ang="0" scaled="0"/>
        </a:gradFill>
        <a:effectLst/>
      </p:bgPr>
    </p:bg>
    <p:spTree>
      <p:nvGrpSpPr>
        <p:cNvPr id="1" name="Shape 9"/>
        <p:cNvGrpSpPr/>
        <p:nvPr/>
      </p:nvGrpSpPr>
      <p:grpSpPr>
        <a:xfrm>
          <a:off x="0" y="0"/>
          <a:ext cx="0" cy="0"/>
          <a:chOff x="0" y="0"/>
          <a:chExt cx="0" cy="0"/>
        </a:xfrm>
      </p:grpSpPr>
      <p:sp>
        <p:nvSpPr>
          <p:cNvPr id="10" name="Google Shape;10;p2"/>
          <p:cNvSpPr/>
          <p:nvPr/>
        </p:nvSpPr>
        <p:spPr>
          <a:xfrm>
            <a:off x="4745725" y="0"/>
            <a:ext cx="4406366" cy="5143500"/>
          </a:xfrm>
          <a:custGeom>
            <a:avLst/>
            <a:gdLst/>
            <a:ahLst/>
            <a:cxnLst/>
            <a:rect l="l" t="t" r="r" b="b"/>
            <a:pathLst>
              <a:path w="6228079" h="6858000" extrusionOk="0">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2"/>
              </a:gs>
              <a:gs pos="72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4907910" y="0"/>
            <a:ext cx="4243868" cy="5143500"/>
          </a:xfrm>
          <a:custGeom>
            <a:avLst/>
            <a:gdLst/>
            <a:ahLst/>
            <a:cxnLst/>
            <a:rect l="l" t="t" r="r" b="b"/>
            <a:pathLst>
              <a:path w="5998400" h="6858000" extrusionOk="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3"/>
              </a:gs>
              <a:gs pos="100000">
                <a:schemeClr val="accent4"/>
              </a:gs>
            </a:gsLst>
            <a:lin ang="5400012" scaled="0"/>
          </a:gradFill>
          <a:ln>
            <a:noFill/>
          </a:ln>
          <a:effectLst>
            <a:outerShdw blurRad="571500" dist="19050" dir="10800000" algn="bl" rotWithShape="0">
              <a:schemeClr val="dk1">
                <a:alpha val="3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451122" y="0"/>
            <a:ext cx="2697686" cy="3605879"/>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accent4"/>
              </a:gs>
              <a:gs pos="100000">
                <a:schemeClr val="accent5"/>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txBox="1">
            <a:spLocks noGrp="1"/>
          </p:cNvSpPr>
          <p:nvPr>
            <p:ph type="ctrTitle"/>
          </p:nvPr>
        </p:nvSpPr>
        <p:spPr>
          <a:xfrm>
            <a:off x="779100" y="1991825"/>
            <a:ext cx="5577600" cy="11598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4"/>
            </a:gs>
            <a:gs pos="100000">
              <a:schemeClr val="accent2"/>
            </a:gs>
          </a:gsLst>
          <a:lin ang="0" scaled="0"/>
        </a:gradFill>
        <a:effectLst/>
      </p:bgPr>
    </p:bg>
    <p:spTree>
      <p:nvGrpSpPr>
        <p:cNvPr id="1" name="Shape 14"/>
        <p:cNvGrpSpPr/>
        <p:nvPr/>
      </p:nvGrpSpPr>
      <p:grpSpPr>
        <a:xfrm>
          <a:off x="0" y="0"/>
          <a:ext cx="0" cy="0"/>
          <a:chOff x="0" y="0"/>
          <a:chExt cx="0" cy="0"/>
        </a:xfrm>
      </p:grpSpPr>
      <p:sp>
        <p:nvSpPr>
          <p:cNvPr id="15" name="Google Shape;15;p3"/>
          <p:cNvSpPr/>
          <p:nvPr/>
        </p:nvSpPr>
        <p:spPr>
          <a:xfrm>
            <a:off x="4745725" y="0"/>
            <a:ext cx="4406366" cy="5143500"/>
          </a:xfrm>
          <a:custGeom>
            <a:avLst/>
            <a:gdLst/>
            <a:ahLst/>
            <a:cxnLst/>
            <a:rect l="l" t="t" r="r" b="b"/>
            <a:pathLst>
              <a:path w="6228079" h="6858000" extrusionOk="0">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4"/>
              </a:gs>
              <a:gs pos="100000">
                <a:schemeClr val="accent3"/>
              </a:gs>
            </a:gsLst>
            <a:lin ang="5400012" scaled="0"/>
          </a:gradFill>
          <a:ln>
            <a:noFill/>
          </a:ln>
          <a:effectLst>
            <a:outerShdw blurRad="571500" dist="19050" dir="10800000"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 name="Google Shape;16;p3"/>
          <p:cNvSpPr/>
          <p:nvPr/>
        </p:nvSpPr>
        <p:spPr>
          <a:xfrm>
            <a:off x="4907910" y="0"/>
            <a:ext cx="4243868" cy="5143500"/>
          </a:xfrm>
          <a:custGeom>
            <a:avLst/>
            <a:gdLst/>
            <a:ahLst/>
            <a:cxnLst/>
            <a:rect l="l" t="t" r="r" b="b"/>
            <a:pathLst>
              <a:path w="5998400" h="6858000" extrusionOk="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4"/>
              </a:gs>
              <a:gs pos="100000">
                <a:schemeClr val="accent5"/>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 name="Google Shape;17;p3"/>
          <p:cNvSpPr/>
          <p:nvPr/>
        </p:nvSpPr>
        <p:spPr>
          <a:xfrm>
            <a:off x="6451122" y="0"/>
            <a:ext cx="2697686" cy="3605879"/>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accent5"/>
              </a:gs>
              <a:gs pos="100000">
                <a:schemeClr val="accent6"/>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3"/>
          <p:cNvSpPr txBox="1">
            <a:spLocks noGrp="1"/>
          </p:cNvSpPr>
          <p:nvPr>
            <p:ph type="ctrTitle"/>
          </p:nvPr>
        </p:nvSpPr>
        <p:spPr>
          <a:xfrm>
            <a:off x="779100" y="1984688"/>
            <a:ext cx="5040600" cy="6321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400"/>
              <a:buNone/>
              <a:defRPr sz="4400">
                <a:solidFill>
                  <a:schemeClr val="lt1"/>
                </a:solidFill>
              </a:defRPr>
            </a:lvl1pPr>
            <a:lvl2pPr lvl="1" rtl="0">
              <a:spcBef>
                <a:spcPts val="0"/>
              </a:spcBef>
              <a:spcAft>
                <a:spcPts val="0"/>
              </a:spcAft>
              <a:buClr>
                <a:schemeClr val="lt1"/>
              </a:buClr>
              <a:buSzPts val="4400"/>
              <a:buNone/>
              <a:defRPr sz="4400">
                <a:solidFill>
                  <a:schemeClr val="lt1"/>
                </a:solidFill>
              </a:defRPr>
            </a:lvl2pPr>
            <a:lvl3pPr lvl="2" rtl="0">
              <a:spcBef>
                <a:spcPts val="0"/>
              </a:spcBef>
              <a:spcAft>
                <a:spcPts val="0"/>
              </a:spcAft>
              <a:buClr>
                <a:schemeClr val="lt1"/>
              </a:buClr>
              <a:buSzPts val="4400"/>
              <a:buNone/>
              <a:defRPr sz="4400">
                <a:solidFill>
                  <a:schemeClr val="lt1"/>
                </a:solidFill>
              </a:defRPr>
            </a:lvl3pPr>
            <a:lvl4pPr lvl="3" rtl="0">
              <a:spcBef>
                <a:spcPts val="0"/>
              </a:spcBef>
              <a:spcAft>
                <a:spcPts val="0"/>
              </a:spcAft>
              <a:buClr>
                <a:schemeClr val="lt1"/>
              </a:buClr>
              <a:buSzPts val="4400"/>
              <a:buNone/>
              <a:defRPr sz="4400">
                <a:solidFill>
                  <a:schemeClr val="lt1"/>
                </a:solidFill>
              </a:defRPr>
            </a:lvl4pPr>
            <a:lvl5pPr lvl="4" rtl="0">
              <a:spcBef>
                <a:spcPts val="0"/>
              </a:spcBef>
              <a:spcAft>
                <a:spcPts val="0"/>
              </a:spcAft>
              <a:buClr>
                <a:schemeClr val="lt1"/>
              </a:buClr>
              <a:buSzPts val="4400"/>
              <a:buNone/>
              <a:defRPr sz="4400">
                <a:solidFill>
                  <a:schemeClr val="lt1"/>
                </a:solidFill>
              </a:defRPr>
            </a:lvl5pPr>
            <a:lvl6pPr lvl="5" rtl="0">
              <a:spcBef>
                <a:spcPts val="0"/>
              </a:spcBef>
              <a:spcAft>
                <a:spcPts val="0"/>
              </a:spcAft>
              <a:buClr>
                <a:schemeClr val="lt1"/>
              </a:buClr>
              <a:buSzPts val="4400"/>
              <a:buNone/>
              <a:defRPr sz="4400">
                <a:solidFill>
                  <a:schemeClr val="lt1"/>
                </a:solidFill>
              </a:defRPr>
            </a:lvl6pPr>
            <a:lvl7pPr lvl="6" rtl="0">
              <a:spcBef>
                <a:spcPts val="0"/>
              </a:spcBef>
              <a:spcAft>
                <a:spcPts val="0"/>
              </a:spcAft>
              <a:buClr>
                <a:schemeClr val="lt1"/>
              </a:buClr>
              <a:buSzPts val="4400"/>
              <a:buNone/>
              <a:defRPr sz="4400">
                <a:solidFill>
                  <a:schemeClr val="lt1"/>
                </a:solidFill>
              </a:defRPr>
            </a:lvl7pPr>
            <a:lvl8pPr lvl="7" rtl="0">
              <a:spcBef>
                <a:spcPts val="0"/>
              </a:spcBef>
              <a:spcAft>
                <a:spcPts val="0"/>
              </a:spcAft>
              <a:buClr>
                <a:schemeClr val="lt1"/>
              </a:buClr>
              <a:buSzPts val="4400"/>
              <a:buNone/>
              <a:defRPr sz="4400">
                <a:solidFill>
                  <a:schemeClr val="lt1"/>
                </a:solidFill>
              </a:defRPr>
            </a:lvl8pPr>
            <a:lvl9pPr lvl="8" rtl="0">
              <a:spcBef>
                <a:spcPts val="0"/>
              </a:spcBef>
              <a:spcAft>
                <a:spcPts val="0"/>
              </a:spcAft>
              <a:buClr>
                <a:schemeClr val="lt1"/>
              </a:buClr>
              <a:buSzPts val="4400"/>
              <a:buNone/>
              <a:defRPr sz="4400">
                <a:solidFill>
                  <a:schemeClr val="lt1"/>
                </a:solidFill>
              </a:defRPr>
            </a:lvl9pPr>
          </a:lstStyle>
          <a:p>
            <a:endParaRPr/>
          </a:p>
        </p:txBody>
      </p:sp>
      <p:sp>
        <p:nvSpPr>
          <p:cNvPr id="19" name="Google Shape;19;p3"/>
          <p:cNvSpPr txBox="1">
            <a:spLocks noGrp="1"/>
          </p:cNvSpPr>
          <p:nvPr>
            <p:ph type="subTitle" idx="1"/>
          </p:nvPr>
        </p:nvSpPr>
        <p:spPr>
          <a:xfrm>
            <a:off x="779100" y="2713913"/>
            <a:ext cx="5040600" cy="4449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lvl1pPr>
            <a:lvl2pPr lvl="1" rtl="0">
              <a:spcBef>
                <a:spcPts val="800"/>
              </a:spcBef>
              <a:spcAft>
                <a:spcPts val="0"/>
              </a:spcAft>
              <a:buClr>
                <a:schemeClr val="dk1"/>
              </a:buClr>
              <a:buSzPts val="3000"/>
              <a:buNone/>
              <a:defRPr sz="3000"/>
            </a:lvl2pPr>
            <a:lvl3pPr lvl="2" rtl="0">
              <a:spcBef>
                <a:spcPts val="800"/>
              </a:spcBef>
              <a:spcAft>
                <a:spcPts val="0"/>
              </a:spcAft>
              <a:buClr>
                <a:schemeClr val="dk1"/>
              </a:buClr>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1777400" y="2161800"/>
            <a:ext cx="5589300" cy="819900"/>
          </a:xfrm>
          <a:prstGeom prst="rect">
            <a:avLst/>
          </a:prstGeom>
        </p:spPr>
        <p:txBody>
          <a:bodyPr spcFirstLastPara="1" wrap="square" lIns="0" tIns="0" rIns="0" bIns="0" anchor="ctr" anchorCtr="0">
            <a:noAutofit/>
          </a:bodyPr>
          <a:lstStyle>
            <a:lvl1pPr marL="457200" lvl="0" indent="-406400" algn="ctr" rtl="0">
              <a:spcBef>
                <a:spcPts val="0"/>
              </a:spcBef>
              <a:spcAft>
                <a:spcPts val="0"/>
              </a:spcAft>
              <a:buSzPts val="2800"/>
              <a:buFont typeface="Fira Sans Medium"/>
              <a:buChar char="●"/>
              <a:defRPr sz="2800">
                <a:latin typeface="Fira Sans Medium"/>
                <a:ea typeface="Fira Sans Medium"/>
                <a:cs typeface="Fira Sans Medium"/>
                <a:sym typeface="Fira Sans Medium"/>
              </a:defRPr>
            </a:lvl1pPr>
            <a:lvl2pPr marL="914400" lvl="1"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2pPr>
            <a:lvl3pPr marL="1371600" lvl="2"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3pPr>
            <a:lvl4pPr marL="1828800" lvl="3"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4pPr>
            <a:lvl5pPr marL="2286000" lvl="4"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5pPr>
            <a:lvl6pPr marL="2743200" lvl="5"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6pPr>
            <a:lvl7pPr marL="3200400" lvl="6"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7pPr>
            <a:lvl8pPr marL="3657600" lvl="7"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8pPr>
            <a:lvl9pPr marL="4114800" lvl="8" indent="-406400" algn="ctr" rtl="0">
              <a:spcBef>
                <a:spcPts val="800"/>
              </a:spcBef>
              <a:spcAft>
                <a:spcPts val="800"/>
              </a:spcAft>
              <a:buSzPts val="2800"/>
              <a:buFont typeface="Fira Sans Medium"/>
              <a:buChar char="■"/>
              <a:defRPr sz="2800">
                <a:latin typeface="Fira Sans Medium"/>
                <a:ea typeface="Fira Sans Medium"/>
                <a:cs typeface="Fira Sans Medium"/>
                <a:sym typeface="Fira Sans Medium"/>
              </a:defRPr>
            </a:lvl9pPr>
          </a:lstStyle>
          <a:p>
            <a:endParaRPr/>
          </a:p>
        </p:txBody>
      </p:sp>
      <p:sp>
        <p:nvSpPr>
          <p:cNvPr id="22" name="Google Shape;22;p4"/>
          <p:cNvSpPr txBox="1"/>
          <p:nvPr/>
        </p:nvSpPr>
        <p:spPr>
          <a:xfrm>
            <a:off x="3593400" y="286244"/>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3"/>
                </a:solidFill>
                <a:latin typeface="Fira Sans"/>
                <a:ea typeface="Fira Sans"/>
                <a:cs typeface="Fira Sans"/>
                <a:sym typeface="Fira Sans"/>
              </a:rPr>
              <a:t>“</a:t>
            </a:r>
            <a:endParaRPr sz="9600">
              <a:solidFill>
                <a:schemeClr val="accent3"/>
              </a:solidFill>
              <a:latin typeface="Fira Sans"/>
              <a:ea typeface="Fira Sans"/>
              <a:cs typeface="Fira Sans"/>
              <a:sym typeface="Fira Sans"/>
            </a:endParaRPr>
          </a:p>
        </p:txBody>
      </p:sp>
      <p:sp>
        <p:nvSpPr>
          <p:cNvPr id="23" name="Google Shape;23;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5" name="Google Shape;25;p4"/>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6" name="Google Shape;26;p4"/>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7" name="Google Shape;27;p4"/>
          <p:cNvSpPr/>
          <p:nvPr/>
        </p:nvSpPr>
        <p:spPr>
          <a:xfrm rot="10800000">
            <a:off x="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8" name="Google Shape;28;p4"/>
          <p:cNvSpPr/>
          <p:nvPr/>
        </p:nvSpPr>
        <p:spPr>
          <a:xfrm rot="10800000">
            <a:off x="7"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9" name="Google Shape;29;p4"/>
          <p:cNvSpPr/>
          <p:nvPr/>
        </p:nvSpPr>
        <p:spPr>
          <a:xfrm rot="10800000">
            <a:off x="9" y="3749421"/>
            <a:ext cx="1378553"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sp>
        <p:nvSpPr>
          <p:cNvPr id="31" name="Google Shape;31;p5"/>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2" name="Google Shape;32;p5"/>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3" name="Google Shape;33;p5"/>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4" name="Google Shape;34;p5"/>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 name="Google Shape;35;p5"/>
          <p:cNvSpPr txBox="1">
            <a:spLocks noGrp="1"/>
          </p:cNvSpPr>
          <p:nvPr>
            <p:ph type="body" idx="1"/>
          </p:nvPr>
        </p:nvSpPr>
        <p:spPr>
          <a:xfrm>
            <a:off x="779100" y="1492425"/>
            <a:ext cx="6962100" cy="28953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6" name="Google Shape;3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7"/>
        <p:cNvGrpSpPr/>
        <p:nvPr/>
      </p:nvGrpSpPr>
      <p:grpSpPr>
        <a:xfrm>
          <a:off x="0" y="0"/>
          <a:ext cx="0" cy="0"/>
          <a:chOff x="0" y="0"/>
          <a:chExt cx="0" cy="0"/>
        </a:xfrm>
      </p:grpSpPr>
      <p:sp>
        <p:nvSpPr>
          <p:cNvPr id="38" name="Google Shape;38;p6"/>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9" name="Google Shape;39;p6"/>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0" name="Google Shape;40;p6"/>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1" name="Google Shape;41;p6"/>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 name="Google Shape;42;p6"/>
          <p:cNvSpPr txBox="1">
            <a:spLocks noGrp="1"/>
          </p:cNvSpPr>
          <p:nvPr>
            <p:ph type="body" idx="1"/>
          </p:nvPr>
        </p:nvSpPr>
        <p:spPr>
          <a:xfrm>
            <a:off x="779100" y="1492425"/>
            <a:ext cx="3252900" cy="2921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3" name="Google Shape;43;p6"/>
          <p:cNvSpPr txBox="1">
            <a:spLocks noGrp="1"/>
          </p:cNvSpPr>
          <p:nvPr>
            <p:ph type="body" idx="2"/>
          </p:nvPr>
        </p:nvSpPr>
        <p:spPr>
          <a:xfrm>
            <a:off x="4488203" y="1492425"/>
            <a:ext cx="3252900" cy="2921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4" name="Google Shape;44;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5"/>
        <p:cNvGrpSpPr/>
        <p:nvPr/>
      </p:nvGrpSpPr>
      <p:grpSpPr>
        <a:xfrm>
          <a:off x="0" y="0"/>
          <a:ext cx="0" cy="0"/>
          <a:chOff x="0" y="0"/>
          <a:chExt cx="0" cy="0"/>
        </a:xfrm>
      </p:grpSpPr>
      <p:sp>
        <p:nvSpPr>
          <p:cNvPr id="46" name="Google Shape;46;p7"/>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7" name="Google Shape;47;p7"/>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8" name="Google Shape;48;p7"/>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9" name="Google Shape;49;p7"/>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0" name="Google Shape;50;p7"/>
          <p:cNvSpPr txBox="1">
            <a:spLocks noGrp="1"/>
          </p:cNvSpPr>
          <p:nvPr>
            <p:ph type="body" idx="1"/>
          </p:nvPr>
        </p:nvSpPr>
        <p:spPr>
          <a:xfrm>
            <a:off x="779100" y="1492425"/>
            <a:ext cx="2168700" cy="29691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1" name="Google Shape;51;p7"/>
          <p:cNvSpPr txBox="1">
            <a:spLocks noGrp="1"/>
          </p:cNvSpPr>
          <p:nvPr>
            <p:ph type="body" idx="2"/>
          </p:nvPr>
        </p:nvSpPr>
        <p:spPr>
          <a:xfrm>
            <a:off x="3175738" y="1492425"/>
            <a:ext cx="2168700" cy="29691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2" name="Google Shape;52;p7"/>
          <p:cNvSpPr txBox="1">
            <a:spLocks noGrp="1"/>
          </p:cNvSpPr>
          <p:nvPr>
            <p:ph type="body" idx="3"/>
          </p:nvPr>
        </p:nvSpPr>
        <p:spPr>
          <a:xfrm>
            <a:off x="5572375" y="1492425"/>
            <a:ext cx="2168700" cy="29691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3" name="Google Shape;53;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color">
  <p:cSld name="BLANK_1">
    <p:bg>
      <p:bgPr>
        <a:gradFill>
          <a:gsLst>
            <a:gs pos="0">
              <a:schemeClr val="accent2"/>
            </a:gs>
            <a:gs pos="72000">
              <a:schemeClr val="accent3"/>
            </a:gs>
            <a:gs pos="100000">
              <a:schemeClr val="accent3"/>
            </a:gs>
          </a:gsLst>
          <a:lin ang="5400700" scaled="0"/>
        </a:gradFill>
        <a:effectLst/>
      </p:bgPr>
    </p:bg>
    <p:spTree>
      <p:nvGrpSpPr>
        <p:cNvPr id="1" name="Shape 72"/>
        <p:cNvGrpSpPr/>
        <p:nvPr/>
      </p:nvGrpSpPr>
      <p:grpSpPr>
        <a:xfrm>
          <a:off x="0" y="0"/>
          <a:ext cx="0" cy="0"/>
          <a:chOff x="0" y="0"/>
          <a:chExt cx="0" cy="0"/>
        </a:xfrm>
      </p:grpSpPr>
      <p:sp>
        <p:nvSpPr>
          <p:cNvPr id="73" name="Google Shape;7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11"/>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5" name="Google Shape;75;p11"/>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6" name="Google Shape;76;p11"/>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7" name="Google Shape;77;p11"/>
          <p:cNvSpPr/>
          <p:nvPr/>
        </p:nvSpPr>
        <p:spPr>
          <a:xfrm rot="10800000">
            <a:off x="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8" name="Google Shape;78;p11"/>
          <p:cNvSpPr/>
          <p:nvPr/>
        </p:nvSpPr>
        <p:spPr>
          <a:xfrm rot="10800000">
            <a:off x="7"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9" name="Google Shape;79;p11"/>
          <p:cNvSpPr/>
          <p:nvPr/>
        </p:nvSpPr>
        <p:spPr>
          <a:xfrm rot="10800000">
            <a:off x="9" y="3749421"/>
            <a:ext cx="1378553"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836000"/>
            <a:ext cx="69621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1pPr>
            <a:lvl2pPr lvl="1"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2pPr>
            <a:lvl3pPr lvl="2"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3pPr>
            <a:lvl4pPr lvl="3"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4pPr>
            <a:lvl5pPr lvl="4"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5pPr>
            <a:lvl6pPr lvl="5"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6pPr>
            <a:lvl7pPr lvl="6"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7pPr>
            <a:lvl8pPr lvl="7"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8pPr>
            <a:lvl9pPr lvl="8"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9pPr>
          </a:lstStyle>
          <a:p>
            <a:endParaRPr/>
          </a:p>
        </p:txBody>
      </p:sp>
      <p:sp>
        <p:nvSpPr>
          <p:cNvPr id="7" name="Google Shape;7;p1"/>
          <p:cNvSpPr txBox="1">
            <a:spLocks noGrp="1"/>
          </p:cNvSpPr>
          <p:nvPr>
            <p:ph type="body" idx="1"/>
          </p:nvPr>
        </p:nvSpPr>
        <p:spPr>
          <a:xfrm>
            <a:off x="779100" y="1492425"/>
            <a:ext cx="6962100" cy="28953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4"/>
              </a:buClr>
              <a:buSzPts val="2400"/>
              <a:buFont typeface="Fira Sans Light"/>
              <a:buChar char="●"/>
              <a:defRPr sz="2400">
                <a:solidFill>
                  <a:schemeClr val="dk1"/>
                </a:solidFill>
                <a:latin typeface="Fira Sans Light"/>
                <a:ea typeface="Fira Sans Light"/>
                <a:cs typeface="Fira Sans Light"/>
                <a:sym typeface="Fira Sans Light"/>
              </a:defRPr>
            </a:lvl1pPr>
            <a:lvl2pPr marL="914400" lvl="1" indent="-381000" rtl="0">
              <a:lnSpc>
                <a:spcPct val="115000"/>
              </a:lnSpc>
              <a:spcBef>
                <a:spcPts val="800"/>
              </a:spcBef>
              <a:spcAft>
                <a:spcPts val="0"/>
              </a:spcAft>
              <a:buClr>
                <a:schemeClr val="accent5"/>
              </a:buClr>
              <a:buSzPts val="2400"/>
              <a:buFont typeface="Fira Sans Light"/>
              <a:buChar char="○"/>
              <a:defRPr sz="2400">
                <a:solidFill>
                  <a:schemeClr val="dk1"/>
                </a:solidFill>
                <a:latin typeface="Fira Sans Light"/>
                <a:ea typeface="Fira Sans Light"/>
                <a:cs typeface="Fira Sans Light"/>
                <a:sym typeface="Fira Sans Light"/>
              </a:defRPr>
            </a:lvl2pPr>
            <a:lvl3pPr marL="1371600" lvl="2" indent="-381000" rtl="0">
              <a:lnSpc>
                <a:spcPct val="115000"/>
              </a:lnSpc>
              <a:spcBef>
                <a:spcPts val="800"/>
              </a:spcBef>
              <a:spcAft>
                <a:spcPts val="0"/>
              </a:spcAft>
              <a:buClr>
                <a:schemeClr val="accent6"/>
              </a:buClr>
              <a:buSzPts val="2400"/>
              <a:buFont typeface="Fira Sans Light"/>
              <a:buChar char="■"/>
              <a:defRPr sz="2400">
                <a:solidFill>
                  <a:schemeClr val="dk1"/>
                </a:solidFill>
                <a:latin typeface="Fira Sans Light"/>
                <a:ea typeface="Fira Sans Light"/>
                <a:cs typeface="Fira Sans Light"/>
                <a:sym typeface="Fira Sans Light"/>
              </a:defRPr>
            </a:lvl3pPr>
            <a:lvl4pPr marL="1828800" lvl="3"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4pPr>
            <a:lvl5pPr marL="2286000" lvl="4"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5pPr>
            <a:lvl6pPr marL="2743200" lvl="5"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6pPr>
            <a:lvl7pPr marL="3200400" lvl="6"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7pPr>
            <a:lvl8pPr marL="3657600" lvl="7"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8pPr>
            <a:lvl9pPr marL="4114800" lvl="8" indent="-381000" rtl="0">
              <a:lnSpc>
                <a:spcPct val="115000"/>
              </a:lnSpc>
              <a:spcBef>
                <a:spcPts val="800"/>
              </a:spcBef>
              <a:spcAft>
                <a:spcPts val="80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lt1"/>
                </a:solidFill>
                <a:latin typeface="Fira Sans SemiBold"/>
                <a:ea typeface="Fira Sans SemiBold"/>
                <a:cs typeface="Fira Sans SemiBold"/>
                <a:sym typeface="Fira Sans SemiBold"/>
              </a:defRPr>
            </a:lvl1pPr>
            <a:lvl2pPr lvl="1" algn="r" rtl="0">
              <a:buNone/>
              <a:defRPr sz="1300">
                <a:solidFill>
                  <a:schemeClr val="lt1"/>
                </a:solidFill>
                <a:latin typeface="Fira Sans SemiBold"/>
                <a:ea typeface="Fira Sans SemiBold"/>
                <a:cs typeface="Fira Sans SemiBold"/>
                <a:sym typeface="Fira Sans SemiBold"/>
              </a:defRPr>
            </a:lvl2pPr>
            <a:lvl3pPr lvl="2" algn="r" rtl="0">
              <a:buNone/>
              <a:defRPr sz="1300">
                <a:solidFill>
                  <a:schemeClr val="lt1"/>
                </a:solidFill>
                <a:latin typeface="Fira Sans SemiBold"/>
                <a:ea typeface="Fira Sans SemiBold"/>
                <a:cs typeface="Fira Sans SemiBold"/>
                <a:sym typeface="Fira Sans SemiBold"/>
              </a:defRPr>
            </a:lvl3pPr>
            <a:lvl4pPr lvl="3" algn="r" rtl="0">
              <a:buNone/>
              <a:defRPr sz="1300">
                <a:solidFill>
                  <a:schemeClr val="lt1"/>
                </a:solidFill>
                <a:latin typeface="Fira Sans SemiBold"/>
                <a:ea typeface="Fira Sans SemiBold"/>
                <a:cs typeface="Fira Sans SemiBold"/>
                <a:sym typeface="Fira Sans SemiBold"/>
              </a:defRPr>
            </a:lvl4pPr>
            <a:lvl5pPr lvl="4" algn="r" rtl="0">
              <a:buNone/>
              <a:defRPr sz="1300">
                <a:solidFill>
                  <a:schemeClr val="lt1"/>
                </a:solidFill>
                <a:latin typeface="Fira Sans SemiBold"/>
                <a:ea typeface="Fira Sans SemiBold"/>
                <a:cs typeface="Fira Sans SemiBold"/>
                <a:sym typeface="Fira Sans SemiBold"/>
              </a:defRPr>
            </a:lvl5pPr>
            <a:lvl6pPr lvl="5" algn="r" rtl="0">
              <a:buNone/>
              <a:defRPr sz="1300">
                <a:solidFill>
                  <a:schemeClr val="lt1"/>
                </a:solidFill>
                <a:latin typeface="Fira Sans SemiBold"/>
                <a:ea typeface="Fira Sans SemiBold"/>
                <a:cs typeface="Fira Sans SemiBold"/>
                <a:sym typeface="Fira Sans SemiBold"/>
              </a:defRPr>
            </a:lvl6pPr>
            <a:lvl7pPr lvl="6" algn="r" rtl="0">
              <a:buNone/>
              <a:defRPr sz="1300">
                <a:solidFill>
                  <a:schemeClr val="lt1"/>
                </a:solidFill>
                <a:latin typeface="Fira Sans SemiBold"/>
                <a:ea typeface="Fira Sans SemiBold"/>
                <a:cs typeface="Fira Sans SemiBold"/>
                <a:sym typeface="Fira Sans SemiBold"/>
              </a:defRPr>
            </a:lvl7pPr>
            <a:lvl8pPr lvl="7" algn="r" rtl="0">
              <a:buNone/>
              <a:defRPr sz="1300">
                <a:solidFill>
                  <a:schemeClr val="lt1"/>
                </a:solidFill>
                <a:latin typeface="Fira Sans SemiBold"/>
                <a:ea typeface="Fira Sans SemiBold"/>
                <a:cs typeface="Fira Sans SemiBold"/>
                <a:sym typeface="Fira Sans SemiBold"/>
              </a:defRPr>
            </a:lvl8pPr>
            <a:lvl9pPr lvl="8" algn="r" rtl="0">
              <a:buNone/>
              <a:defRPr sz="1300">
                <a:solidFill>
                  <a:schemeClr val="lt1"/>
                </a:solidFill>
                <a:latin typeface="Fira Sans SemiBold"/>
                <a:ea typeface="Fira Sans SemiBold"/>
                <a:cs typeface="Fira Sans SemiBold"/>
                <a:sym typeface="Fira Sans SemiBo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2"/>
          <p:cNvSpPr txBox="1">
            <a:spLocks noGrp="1"/>
          </p:cNvSpPr>
          <p:nvPr>
            <p:ph type="ctrTitle"/>
          </p:nvPr>
        </p:nvSpPr>
        <p:spPr>
          <a:xfrm>
            <a:off x="532518" y="1991824"/>
            <a:ext cx="6700487"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Marketing campaigns analysis</a:t>
            </a:r>
            <a:endParaRPr dirty="0"/>
          </a:p>
        </p:txBody>
      </p:sp>
      <p:sp>
        <p:nvSpPr>
          <p:cNvPr id="2" name="TextBox 1"/>
          <p:cNvSpPr txBox="1"/>
          <p:nvPr/>
        </p:nvSpPr>
        <p:spPr>
          <a:xfrm>
            <a:off x="6226140" y="3449575"/>
            <a:ext cx="3493213" cy="1569660"/>
          </a:xfrm>
          <a:prstGeom prst="rect">
            <a:avLst/>
          </a:prstGeom>
          <a:noFill/>
        </p:spPr>
        <p:txBody>
          <a:bodyPr wrap="square" rtlCol="0">
            <a:spAutoFit/>
          </a:bodyPr>
          <a:lstStyle/>
          <a:p>
            <a:r>
              <a:rPr lang="en-US" sz="1800" b="1" dirty="0" smtClean="0">
                <a:solidFill>
                  <a:schemeClr val="bg1"/>
                </a:solidFill>
                <a:latin typeface="Times New Roman" panose="02020603050405020304" pitchFamily="18" charset="0"/>
                <a:cs typeface="Times New Roman" panose="02020603050405020304" pitchFamily="18" charset="0"/>
              </a:rPr>
              <a:t>Supervised by:</a:t>
            </a:r>
          </a:p>
          <a:p>
            <a:r>
              <a:rPr lang="en-US" sz="2400" b="1" dirty="0" err="1" smtClean="0">
                <a:solidFill>
                  <a:schemeClr val="bg1"/>
                </a:solidFill>
                <a:latin typeface="Times New Roman" panose="02020603050405020304" pitchFamily="18" charset="0"/>
                <a:cs typeface="Times New Roman" panose="02020603050405020304" pitchFamily="18" charset="0"/>
              </a:rPr>
              <a:t>Dr.Yasser</a:t>
            </a:r>
            <a:r>
              <a:rPr lang="en-US" sz="2400" b="1" dirty="0" smtClean="0">
                <a:solidFill>
                  <a:schemeClr val="bg1"/>
                </a:solidFill>
                <a:latin typeface="Times New Roman" panose="02020603050405020304" pitchFamily="18" charset="0"/>
                <a:cs typeface="Times New Roman" panose="02020603050405020304" pitchFamily="18" charset="0"/>
              </a:rPr>
              <a:t> Al-</a:t>
            </a:r>
            <a:r>
              <a:rPr lang="en-US" sz="2400" b="1" dirty="0" err="1" smtClean="0">
                <a:solidFill>
                  <a:schemeClr val="bg1"/>
                </a:solidFill>
                <a:latin typeface="Times New Roman" panose="02020603050405020304" pitchFamily="18" charset="0"/>
                <a:cs typeface="Times New Roman" panose="02020603050405020304" pitchFamily="18" charset="0"/>
              </a:rPr>
              <a:t>Habibi</a:t>
            </a:r>
            <a:endParaRPr lang="en-US" sz="2400" b="1" dirty="0" smtClean="0">
              <a:solidFill>
                <a:schemeClr val="bg1"/>
              </a:solidFill>
              <a:latin typeface="Times New Roman" panose="02020603050405020304" pitchFamily="18" charset="0"/>
              <a:cs typeface="Times New Roman" panose="02020603050405020304" pitchFamily="18" charset="0"/>
            </a:endParaRPr>
          </a:p>
          <a:p>
            <a:endParaRPr lang="en-US" sz="1800" b="1" dirty="0" smtClean="0">
              <a:solidFill>
                <a:schemeClr val="bg1"/>
              </a:solidFill>
              <a:latin typeface="Times New Roman" panose="02020603050405020304" pitchFamily="18" charset="0"/>
              <a:cs typeface="Times New Roman" panose="02020603050405020304" pitchFamily="18" charset="0"/>
            </a:endParaRPr>
          </a:p>
          <a:p>
            <a:r>
              <a:rPr lang="en-US" sz="1800" b="1" dirty="0" smtClean="0">
                <a:solidFill>
                  <a:schemeClr val="bg1"/>
                </a:solidFill>
                <a:latin typeface="Times New Roman" panose="02020603050405020304" pitchFamily="18" charset="0"/>
                <a:cs typeface="Times New Roman" panose="02020603050405020304" pitchFamily="18" charset="0"/>
              </a:rPr>
              <a:t>Eng. Mariam </a:t>
            </a:r>
            <a:r>
              <a:rPr lang="en-US" sz="1800" b="1" dirty="0" err="1" smtClean="0">
                <a:solidFill>
                  <a:schemeClr val="bg1"/>
                </a:solidFill>
                <a:latin typeface="Times New Roman" panose="02020603050405020304" pitchFamily="18" charset="0"/>
                <a:cs typeface="Times New Roman" panose="02020603050405020304" pitchFamily="18" charset="0"/>
              </a:rPr>
              <a:t>Farid</a:t>
            </a:r>
            <a:endParaRPr lang="en-US" sz="1800" b="1" dirty="0" smtClean="0">
              <a:solidFill>
                <a:schemeClr val="bg1"/>
              </a:solidFill>
              <a:latin typeface="Times New Roman" panose="02020603050405020304" pitchFamily="18" charset="0"/>
              <a:cs typeface="Times New Roman" panose="02020603050405020304" pitchFamily="18" charset="0"/>
            </a:endParaRPr>
          </a:p>
          <a:p>
            <a:r>
              <a:rPr lang="en-US" sz="1800" b="1" dirty="0">
                <a:solidFill>
                  <a:schemeClr val="bg1"/>
                </a:solidFill>
                <a:latin typeface="Times New Roman" panose="02020603050405020304" pitchFamily="18" charset="0"/>
                <a:cs typeface="Times New Roman" panose="02020603050405020304" pitchFamily="18" charset="0"/>
              </a:rPr>
              <a:t>E</a:t>
            </a:r>
            <a:r>
              <a:rPr lang="en-US" sz="1800" b="1" dirty="0" smtClean="0">
                <a:solidFill>
                  <a:schemeClr val="bg1"/>
                </a:solidFill>
                <a:latin typeface="Times New Roman" panose="02020603050405020304" pitchFamily="18" charset="0"/>
                <a:cs typeface="Times New Roman" panose="02020603050405020304" pitchFamily="18" charset="0"/>
              </a:rPr>
              <a:t>ng. </a:t>
            </a:r>
            <a:r>
              <a:rPr lang="en-US" sz="1800" b="1" dirty="0" err="1" smtClean="0">
                <a:solidFill>
                  <a:schemeClr val="bg1"/>
                </a:solidFill>
                <a:latin typeface="Times New Roman" panose="02020603050405020304" pitchFamily="18" charset="0"/>
                <a:cs typeface="Times New Roman" panose="02020603050405020304" pitchFamily="18" charset="0"/>
              </a:rPr>
              <a:t>Aya</a:t>
            </a:r>
            <a:r>
              <a:rPr lang="en-US" sz="1800" b="1" dirty="0" smtClean="0">
                <a:solidFill>
                  <a:schemeClr val="bg1"/>
                </a:solidFill>
                <a:latin typeface="Times New Roman" panose="02020603050405020304" pitchFamily="18" charset="0"/>
                <a:cs typeface="Times New Roman" panose="02020603050405020304" pitchFamily="18" charset="0"/>
              </a:rPr>
              <a:t> </a:t>
            </a:r>
            <a:r>
              <a:rPr lang="en-US" sz="1800" b="1" dirty="0" err="1" smtClean="0">
                <a:solidFill>
                  <a:schemeClr val="bg1"/>
                </a:solidFill>
                <a:latin typeface="Times New Roman" panose="02020603050405020304" pitchFamily="18" charset="0"/>
                <a:cs typeface="Times New Roman" panose="02020603050405020304" pitchFamily="18" charset="0"/>
              </a:rPr>
              <a:t>Taha</a:t>
            </a:r>
            <a:endParaRPr lang="en-US" sz="18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60" name="Google Shape;160;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6" name="Picture 5"/>
          <p:cNvPicPr>
            <a:picLocks noChangeAspect="1"/>
          </p:cNvPicPr>
          <p:nvPr/>
        </p:nvPicPr>
        <p:blipFill rotWithShape="1">
          <a:blip r:embed="rId3"/>
          <a:srcRect l="20995" t="23480" r="17033" b="5611"/>
          <a:stretch/>
        </p:blipFill>
        <p:spPr>
          <a:xfrm>
            <a:off x="1341290" y="1404378"/>
            <a:ext cx="5673204" cy="3345473"/>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974309" y="744940"/>
            <a:ext cx="5272379"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Fira Sans" panose="020B0604020202020204" charset="0"/>
              </a:rPr>
              <a:t>We then grouped the ages into 3 different groups using the following lines</a:t>
            </a:r>
          </a:p>
          <a:p>
            <a:endParaRPr lang="en-US" sz="1600" dirty="0">
              <a:latin typeface="Fira Sans" panose="020B0604020202020204" charset="0"/>
            </a:endParaRPr>
          </a:p>
        </p:txBody>
      </p:sp>
      <p:grpSp>
        <p:nvGrpSpPr>
          <p:cNvPr id="12" name="Google Shape;1168;p48"/>
          <p:cNvGrpSpPr/>
          <p:nvPr/>
        </p:nvGrpSpPr>
        <p:grpSpPr>
          <a:xfrm>
            <a:off x="126547" y="161245"/>
            <a:ext cx="705659" cy="662855"/>
            <a:chOff x="1510757" y="3225422"/>
            <a:chExt cx="720214" cy="637347"/>
          </a:xfrm>
        </p:grpSpPr>
        <p:sp>
          <p:nvSpPr>
            <p:cNvPr id="13" name="Google Shape;1169;p48"/>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170;p48"/>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171;p48"/>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172;p48"/>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173;p48"/>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174;p48"/>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175;p48"/>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20" name="Google Shape;149;p19"/>
          <p:cNvSpPr txBox="1">
            <a:spLocks/>
          </p:cNvSpPr>
          <p:nvPr/>
        </p:nvSpPr>
        <p:spPr>
          <a:xfrm>
            <a:off x="-279138" y="272988"/>
            <a:ext cx="69621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1pPr>
            <a:lvl2pPr marR="0" lvl="1"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2pPr>
            <a:lvl3pPr marR="0" lvl="2"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3pPr>
            <a:lvl4pPr marR="0" lvl="3"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4pPr>
            <a:lvl5pPr marR="0" lvl="4"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5pPr>
            <a:lvl6pPr marR="0" lvl="5"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6pPr>
            <a:lvl7pPr marR="0" lvl="6"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7pPr>
            <a:lvl8pPr marR="0" lvl="7"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8pPr>
            <a:lvl9pPr marR="0" lvl="8"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9pPr>
          </a:lstStyle>
          <a:p>
            <a:pPr algn="ctr"/>
            <a:r>
              <a:rPr lang="en-US" b="1" spc="600" dirty="0" smtClean="0">
                <a:solidFill>
                  <a:schemeClr val="tx1"/>
                </a:solidFill>
                <a:latin typeface="Times New Roman" panose="02020603050405020304" pitchFamily="18" charset="0"/>
                <a:cs typeface="Times New Roman" panose="02020603050405020304" pitchFamily="18" charset="0"/>
              </a:rPr>
              <a:t>Analyzing the data</a:t>
            </a:r>
            <a:endParaRPr lang="en-US" b="1" spc="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1559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19373" y="947895"/>
            <a:ext cx="7221900" cy="656415"/>
          </a:xfrm>
        </p:spPr>
        <p:txBody>
          <a:bodyPr/>
          <a:lstStyle/>
          <a:p>
            <a:r>
              <a:rPr lang="en-US" dirty="0" smtClean="0"/>
              <a:t>We grouped the customer’s marital status into 4 groups and defined percentage of each statue according to the age</a:t>
            </a:r>
            <a:endParaRPr lang="en-US" dirty="0"/>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7" name="Picture 6"/>
          <p:cNvPicPr>
            <a:picLocks noChangeAspect="1"/>
          </p:cNvPicPr>
          <p:nvPr/>
        </p:nvPicPr>
        <p:blipFill rotWithShape="1">
          <a:blip r:embed="rId2"/>
          <a:srcRect l="20132" t="27135" r="17789" b="42240"/>
          <a:stretch/>
        </p:blipFill>
        <p:spPr>
          <a:xfrm>
            <a:off x="291722" y="1873550"/>
            <a:ext cx="8077201" cy="2240280"/>
          </a:xfrm>
          <a:prstGeom prst="rect">
            <a:avLst/>
          </a:prstGeom>
          <a:ln>
            <a:noFill/>
          </a:ln>
          <a:effectLst>
            <a:outerShdw blurRad="292100" dist="139700" dir="2700000" algn="tl" rotWithShape="0">
              <a:srgbClr val="333333">
                <a:alpha val="65000"/>
              </a:srgbClr>
            </a:outerShdw>
          </a:effectLst>
        </p:spPr>
      </p:pic>
      <p:sp>
        <p:nvSpPr>
          <p:cNvPr id="9" name="Google Shape;149;p19"/>
          <p:cNvSpPr txBox="1">
            <a:spLocks/>
          </p:cNvSpPr>
          <p:nvPr/>
        </p:nvSpPr>
        <p:spPr>
          <a:xfrm>
            <a:off x="-279138" y="272988"/>
            <a:ext cx="69621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1pPr>
            <a:lvl2pPr marR="0" lvl="1"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2pPr>
            <a:lvl3pPr marR="0" lvl="2"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3pPr>
            <a:lvl4pPr marR="0" lvl="3"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4pPr>
            <a:lvl5pPr marR="0" lvl="4"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5pPr>
            <a:lvl6pPr marR="0" lvl="5"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6pPr>
            <a:lvl7pPr marR="0" lvl="6"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7pPr>
            <a:lvl8pPr marR="0" lvl="7"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8pPr>
            <a:lvl9pPr marR="0" lvl="8"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9pPr>
          </a:lstStyle>
          <a:p>
            <a:pPr algn="ctr"/>
            <a:r>
              <a:rPr lang="en-US" b="1" spc="600" dirty="0" smtClean="0">
                <a:solidFill>
                  <a:schemeClr val="tx1"/>
                </a:solidFill>
                <a:latin typeface="Times New Roman" panose="02020603050405020304" pitchFamily="18" charset="0"/>
                <a:cs typeface="Times New Roman" panose="02020603050405020304" pitchFamily="18" charset="0"/>
              </a:rPr>
              <a:t>Analyzing the data</a:t>
            </a:r>
            <a:endParaRPr lang="en-US" b="1" spc="600" dirty="0">
              <a:solidFill>
                <a:schemeClr val="tx1"/>
              </a:solidFill>
              <a:latin typeface="Times New Roman" panose="02020603050405020304" pitchFamily="18" charset="0"/>
              <a:cs typeface="Times New Roman" panose="02020603050405020304" pitchFamily="18" charset="0"/>
            </a:endParaRPr>
          </a:p>
        </p:txBody>
      </p:sp>
      <p:grpSp>
        <p:nvGrpSpPr>
          <p:cNvPr id="10" name="Google Shape;1168;p48"/>
          <p:cNvGrpSpPr/>
          <p:nvPr/>
        </p:nvGrpSpPr>
        <p:grpSpPr>
          <a:xfrm>
            <a:off x="126547" y="161245"/>
            <a:ext cx="705659" cy="662855"/>
            <a:chOff x="1510757" y="3225422"/>
            <a:chExt cx="720214" cy="637347"/>
          </a:xfrm>
        </p:grpSpPr>
        <p:sp>
          <p:nvSpPr>
            <p:cNvPr id="11" name="Google Shape;1169;p48"/>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170;p48"/>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171;p48"/>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172;p48"/>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173;p48"/>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174;p48"/>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175;p48"/>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414772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391" y="1255629"/>
            <a:ext cx="2285156" cy="2969100"/>
          </a:xfrm>
        </p:spPr>
        <p:txBody>
          <a:bodyPr/>
          <a:lstStyle/>
          <a:p>
            <a:r>
              <a:rPr lang="en-US" dirty="0" smtClean="0"/>
              <a:t>We moved on to outliers</a:t>
            </a:r>
          </a:p>
          <a:p>
            <a:r>
              <a:rPr lang="en-US" dirty="0" smtClean="0"/>
              <a:t>Then removed the outliers in order to proceed for more feature engineering techniques</a:t>
            </a:r>
          </a:p>
          <a:p>
            <a:r>
              <a:rPr lang="en-US" dirty="0" smtClean="0"/>
              <a:t>Viewed the data after removing outlier</a:t>
            </a:r>
          </a:p>
          <a:p>
            <a:pPr marL="127000" indent="0">
              <a:buNone/>
            </a:pPr>
            <a:endParaRPr lang="en-US" dirty="0"/>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10" name="Picture 9"/>
          <p:cNvPicPr>
            <a:picLocks noChangeAspect="1"/>
          </p:cNvPicPr>
          <p:nvPr/>
        </p:nvPicPr>
        <p:blipFill rotWithShape="1">
          <a:blip r:embed="rId2"/>
          <a:srcRect l="20382" t="16183" r="20006" b="18862"/>
          <a:stretch/>
        </p:blipFill>
        <p:spPr>
          <a:xfrm>
            <a:off x="2545055" y="974578"/>
            <a:ext cx="5763986" cy="3531201"/>
          </a:xfrm>
          <a:prstGeom prst="rect">
            <a:avLst/>
          </a:prstGeom>
          <a:ln>
            <a:noFill/>
          </a:ln>
          <a:effectLst>
            <a:outerShdw blurRad="292100" dist="139700" dir="2700000" algn="tl" rotWithShape="0">
              <a:srgbClr val="333333">
                <a:alpha val="65000"/>
              </a:srgbClr>
            </a:outerShdw>
          </a:effectLst>
        </p:spPr>
      </p:pic>
      <p:sp>
        <p:nvSpPr>
          <p:cNvPr id="12" name="Google Shape;149;p19"/>
          <p:cNvSpPr txBox="1">
            <a:spLocks/>
          </p:cNvSpPr>
          <p:nvPr/>
        </p:nvSpPr>
        <p:spPr>
          <a:xfrm>
            <a:off x="-279138" y="272988"/>
            <a:ext cx="69621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1pPr>
            <a:lvl2pPr marR="0" lvl="1"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2pPr>
            <a:lvl3pPr marR="0" lvl="2"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3pPr>
            <a:lvl4pPr marR="0" lvl="3"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4pPr>
            <a:lvl5pPr marR="0" lvl="4"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5pPr>
            <a:lvl6pPr marR="0" lvl="5"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6pPr>
            <a:lvl7pPr marR="0" lvl="6"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7pPr>
            <a:lvl8pPr marR="0" lvl="7"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8pPr>
            <a:lvl9pPr marR="0" lvl="8"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9pPr>
          </a:lstStyle>
          <a:p>
            <a:pPr algn="ctr"/>
            <a:r>
              <a:rPr lang="en-US" b="1" spc="600" dirty="0" smtClean="0">
                <a:solidFill>
                  <a:schemeClr val="tx1"/>
                </a:solidFill>
                <a:latin typeface="Times New Roman" panose="02020603050405020304" pitchFamily="18" charset="0"/>
                <a:cs typeface="Times New Roman" panose="02020603050405020304" pitchFamily="18" charset="0"/>
              </a:rPr>
              <a:t>Analyzing the data</a:t>
            </a:r>
            <a:endParaRPr lang="en-US" b="1" spc="600" dirty="0">
              <a:solidFill>
                <a:schemeClr val="tx1"/>
              </a:solidFill>
              <a:latin typeface="Times New Roman" panose="02020603050405020304" pitchFamily="18" charset="0"/>
              <a:cs typeface="Times New Roman" panose="02020603050405020304" pitchFamily="18" charset="0"/>
            </a:endParaRPr>
          </a:p>
        </p:txBody>
      </p:sp>
      <p:grpSp>
        <p:nvGrpSpPr>
          <p:cNvPr id="13" name="Google Shape;1168;p48"/>
          <p:cNvGrpSpPr/>
          <p:nvPr/>
        </p:nvGrpSpPr>
        <p:grpSpPr>
          <a:xfrm>
            <a:off x="126547" y="161245"/>
            <a:ext cx="705659" cy="662855"/>
            <a:chOff x="1510757" y="3225422"/>
            <a:chExt cx="720214" cy="637347"/>
          </a:xfrm>
        </p:grpSpPr>
        <p:sp>
          <p:nvSpPr>
            <p:cNvPr id="14" name="Google Shape;1169;p48"/>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170;p48"/>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171;p48"/>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172;p48"/>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173;p48"/>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174;p48"/>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175;p48"/>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083698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7" name="Text Placeholder 2"/>
          <p:cNvSpPr txBox="1">
            <a:spLocks/>
          </p:cNvSpPr>
          <p:nvPr/>
        </p:nvSpPr>
        <p:spPr>
          <a:xfrm>
            <a:off x="234694" y="790240"/>
            <a:ext cx="6961975" cy="2969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accent4"/>
              </a:buClr>
              <a:buSzPts val="1600"/>
              <a:buFont typeface="Fira Sans Light"/>
              <a:buChar char="●"/>
              <a:defRPr sz="1600" b="0" i="0" u="none" strike="noStrike" cap="none">
                <a:solidFill>
                  <a:schemeClr val="dk1"/>
                </a:solidFill>
                <a:latin typeface="Fira Sans Light"/>
                <a:ea typeface="Fira Sans Light"/>
                <a:cs typeface="Fira Sans Light"/>
                <a:sym typeface="Fira Sans Light"/>
              </a:defRPr>
            </a:lvl1pPr>
            <a:lvl2pPr marL="914400" marR="0" lvl="1" indent="-330200" algn="l" rtl="0">
              <a:lnSpc>
                <a:spcPct val="115000"/>
              </a:lnSpc>
              <a:spcBef>
                <a:spcPts val="800"/>
              </a:spcBef>
              <a:spcAft>
                <a:spcPts val="0"/>
              </a:spcAft>
              <a:buClr>
                <a:schemeClr val="accent5"/>
              </a:buClr>
              <a:buSzPts val="1600"/>
              <a:buFont typeface="Fira Sans Light"/>
              <a:buChar char="○"/>
              <a:defRPr sz="1600" b="0" i="0" u="none" strike="noStrike" cap="none">
                <a:solidFill>
                  <a:schemeClr val="dk1"/>
                </a:solidFill>
                <a:latin typeface="Fira Sans Light"/>
                <a:ea typeface="Fira Sans Light"/>
                <a:cs typeface="Fira Sans Light"/>
                <a:sym typeface="Fira Sans Light"/>
              </a:defRPr>
            </a:lvl2pPr>
            <a:lvl3pPr marL="1371600" marR="0" lvl="2" indent="-330200" algn="l" rtl="0">
              <a:lnSpc>
                <a:spcPct val="115000"/>
              </a:lnSpc>
              <a:spcBef>
                <a:spcPts val="800"/>
              </a:spcBef>
              <a:spcAft>
                <a:spcPts val="0"/>
              </a:spcAft>
              <a:buClr>
                <a:schemeClr val="accent6"/>
              </a:buClr>
              <a:buSzPts val="1600"/>
              <a:buFont typeface="Fira Sans Light"/>
              <a:buChar char="■"/>
              <a:defRPr sz="1600" b="0" i="0" u="none" strike="noStrike" cap="none">
                <a:solidFill>
                  <a:schemeClr val="dk1"/>
                </a:solidFill>
                <a:latin typeface="Fira Sans Light"/>
                <a:ea typeface="Fira Sans Light"/>
                <a:cs typeface="Fira Sans Light"/>
                <a:sym typeface="Fira Sans Light"/>
              </a:defRPr>
            </a:lvl3pPr>
            <a:lvl4pPr marL="1828800" marR="0" lvl="3" indent="-330200" algn="l" rtl="0">
              <a:lnSpc>
                <a:spcPct val="115000"/>
              </a:lnSpc>
              <a:spcBef>
                <a:spcPts val="800"/>
              </a:spcBef>
              <a:spcAft>
                <a:spcPts val="0"/>
              </a:spcAft>
              <a:buClr>
                <a:schemeClr val="dk1"/>
              </a:buClr>
              <a:buSzPts val="1600"/>
              <a:buFont typeface="Fira Sans Light"/>
              <a:buChar char="●"/>
              <a:defRPr sz="1600" b="0" i="0" u="none" strike="noStrike" cap="none">
                <a:solidFill>
                  <a:schemeClr val="dk1"/>
                </a:solidFill>
                <a:latin typeface="Fira Sans Light"/>
                <a:ea typeface="Fira Sans Light"/>
                <a:cs typeface="Fira Sans Light"/>
                <a:sym typeface="Fira Sans Light"/>
              </a:defRPr>
            </a:lvl4pPr>
            <a:lvl5pPr marL="2286000" marR="0" lvl="4" indent="-330200" algn="l" rtl="0">
              <a:lnSpc>
                <a:spcPct val="115000"/>
              </a:lnSpc>
              <a:spcBef>
                <a:spcPts val="800"/>
              </a:spcBef>
              <a:spcAft>
                <a:spcPts val="0"/>
              </a:spcAft>
              <a:buClr>
                <a:schemeClr val="dk1"/>
              </a:buClr>
              <a:buSzPts val="1600"/>
              <a:buFont typeface="Fira Sans Light"/>
              <a:buChar char="○"/>
              <a:defRPr sz="1600" b="0" i="0" u="none" strike="noStrike" cap="none">
                <a:solidFill>
                  <a:schemeClr val="dk1"/>
                </a:solidFill>
                <a:latin typeface="Fira Sans Light"/>
                <a:ea typeface="Fira Sans Light"/>
                <a:cs typeface="Fira Sans Light"/>
                <a:sym typeface="Fira Sans Light"/>
              </a:defRPr>
            </a:lvl5pPr>
            <a:lvl6pPr marL="2743200" marR="0" lvl="5" indent="-330200" algn="l" rtl="0">
              <a:lnSpc>
                <a:spcPct val="115000"/>
              </a:lnSpc>
              <a:spcBef>
                <a:spcPts val="800"/>
              </a:spcBef>
              <a:spcAft>
                <a:spcPts val="0"/>
              </a:spcAft>
              <a:buClr>
                <a:schemeClr val="dk1"/>
              </a:buClr>
              <a:buSzPts val="1600"/>
              <a:buFont typeface="Fira Sans Light"/>
              <a:buChar char="■"/>
              <a:defRPr sz="1600" b="0" i="0" u="none" strike="noStrike" cap="none">
                <a:solidFill>
                  <a:schemeClr val="dk1"/>
                </a:solidFill>
                <a:latin typeface="Fira Sans Light"/>
                <a:ea typeface="Fira Sans Light"/>
                <a:cs typeface="Fira Sans Light"/>
                <a:sym typeface="Fira Sans Light"/>
              </a:defRPr>
            </a:lvl6pPr>
            <a:lvl7pPr marL="3200400" marR="0" lvl="6" indent="-330200" algn="l" rtl="0">
              <a:lnSpc>
                <a:spcPct val="115000"/>
              </a:lnSpc>
              <a:spcBef>
                <a:spcPts val="800"/>
              </a:spcBef>
              <a:spcAft>
                <a:spcPts val="0"/>
              </a:spcAft>
              <a:buClr>
                <a:schemeClr val="dk1"/>
              </a:buClr>
              <a:buSzPts val="1600"/>
              <a:buFont typeface="Fira Sans Light"/>
              <a:buChar char="●"/>
              <a:defRPr sz="1600" b="0" i="0" u="none" strike="noStrike" cap="none">
                <a:solidFill>
                  <a:schemeClr val="dk1"/>
                </a:solidFill>
                <a:latin typeface="Fira Sans Light"/>
                <a:ea typeface="Fira Sans Light"/>
                <a:cs typeface="Fira Sans Light"/>
                <a:sym typeface="Fira Sans Light"/>
              </a:defRPr>
            </a:lvl7pPr>
            <a:lvl8pPr marL="3657600" marR="0" lvl="7" indent="-330200" algn="l" rtl="0">
              <a:lnSpc>
                <a:spcPct val="115000"/>
              </a:lnSpc>
              <a:spcBef>
                <a:spcPts val="800"/>
              </a:spcBef>
              <a:spcAft>
                <a:spcPts val="0"/>
              </a:spcAft>
              <a:buClr>
                <a:schemeClr val="dk1"/>
              </a:buClr>
              <a:buSzPts val="1600"/>
              <a:buFont typeface="Fira Sans Light"/>
              <a:buChar char="○"/>
              <a:defRPr sz="1600" b="0" i="0" u="none" strike="noStrike" cap="none">
                <a:solidFill>
                  <a:schemeClr val="dk1"/>
                </a:solidFill>
                <a:latin typeface="Fira Sans Light"/>
                <a:ea typeface="Fira Sans Light"/>
                <a:cs typeface="Fira Sans Light"/>
                <a:sym typeface="Fira Sans Light"/>
              </a:defRPr>
            </a:lvl8pPr>
            <a:lvl9pPr marL="4114800" marR="0" lvl="8" indent="-330200" algn="l" rtl="0">
              <a:lnSpc>
                <a:spcPct val="115000"/>
              </a:lnSpc>
              <a:spcBef>
                <a:spcPts val="800"/>
              </a:spcBef>
              <a:spcAft>
                <a:spcPts val="800"/>
              </a:spcAft>
              <a:buClr>
                <a:schemeClr val="dk1"/>
              </a:buClr>
              <a:buSzPts val="1600"/>
              <a:buFont typeface="Fira Sans Light"/>
              <a:buChar char="■"/>
              <a:defRPr sz="1600" b="0" i="0" u="none" strike="noStrike" cap="none">
                <a:solidFill>
                  <a:schemeClr val="dk1"/>
                </a:solidFill>
                <a:latin typeface="Fira Sans Light"/>
                <a:ea typeface="Fira Sans Light"/>
                <a:cs typeface="Fira Sans Light"/>
                <a:sym typeface="Fira Sans Light"/>
              </a:defRPr>
            </a:lvl9pPr>
          </a:lstStyle>
          <a:p>
            <a:r>
              <a:rPr lang="en-US" dirty="0" smtClean="0"/>
              <a:t>Then we encoded each entry through the following codes:</a:t>
            </a:r>
          </a:p>
          <a:p>
            <a:endParaRPr lang="en-US" dirty="0"/>
          </a:p>
        </p:txBody>
      </p:sp>
      <p:pic>
        <p:nvPicPr>
          <p:cNvPr id="8" name="Picture 7"/>
          <p:cNvPicPr>
            <a:picLocks noChangeAspect="1"/>
          </p:cNvPicPr>
          <p:nvPr/>
        </p:nvPicPr>
        <p:blipFill rotWithShape="1">
          <a:blip r:embed="rId2"/>
          <a:srcRect l="19897" t="15677" r="23294" b="42448"/>
          <a:stretch/>
        </p:blipFill>
        <p:spPr>
          <a:xfrm>
            <a:off x="234694" y="1238795"/>
            <a:ext cx="5410921" cy="2242464"/>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rotWithShape="1">
          <a:blip r:embed="rId2"/>
          <a:srcRect l="20013" t="63594" r="32679" b="13691"/>
          <a:stretch/>
        </p:blipFill>
        <p:spPr>
          <a:xfrm>
            <a:off x="2559461" y="3528120"/>
            <a:ext cx="5428318" cy="1465392"/>
          </a:xfrm>
          <a:prstGeom prst="rect">
            <a:avLst/>
          </a:prstGeom>
          <a:ln>
            <a:noFill/>
          </a:ln>
          <a:effectLst>
            <a:outerShdw blurRad="292100" dist="139700" dir="2700000" algn="tl" rotWithShape="0">
              <a:srgbClr val="333333">
                <a:alpha val="65000"/>
              </a:srgbClr>
            </a:outerShdw>
          </a:effectLst>
        </p:spPr>
      </p:pic>
      <p:sp>
        <p:nvSpPr>
          <p:cNvPr id="10" name="Google Shape;149;p19"/>
          <p:cNvSpPr txBox="1">
            <a:spLocks/>
          </p:cNvSpPr>
          <p:nvPr/>
        </p:nvSpPr>
        <p:spPr>
          <a:xfrm>
            <a:off x="-751749" y="317949"/>
            <a:ext cx="69621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1pPr>
            <a:lvl2pPr marR="0" lvl="1"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2pPr>
            <a:lvl3pPr marR="0" lvl="2"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3pPr>
            <a:lvl4pPr marR="0" lvl="3"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4pPr>
            <a:lvl5pPr marR="0" lvl="4"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5pPr>
            <a:lvl6pPr marR="0" lvl="5"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6pPr>
            <a:lvl7pPr marR="0" lvl="6"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7pPr>
            <a:lvl8pPr marR="0" lvl="7"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8pPr>
            <a:lvl9pPr marR="0" lvl="8"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9pPr>
          </a:lstStyle>
          <a:p>
            <a:pPr algn="ctr"/>
            <a:r>
              <a:rPr lang="en-US" b="1" spc="600" dirty="0" smtClean="0">
                <a:solidFill>
                  <a:schemeClr val="tx1"/>
                </a:solidFill>
                <a:latin typeface="Times New Roman" panose="02020603050405020304" pitchFamily="18" charset="0"/>
                <a:cs typeface="Times New Roman" panose="02020603050405020304" pitchFamily="18" charset="0"/>
              </a:rPr>
              <a:t>Encoding phase  </a:t>
            </a:r>
            <a:endParaRPr lang="en-US" b="1" spc="600" dirty="0">
              <a:solidFill>
                <a:schemeClr val="tx1"/>
              </a:solidFill>
              <a:latin typeface="Times New Roman" panose="02020603050405020304" pitchFamily="18" charset="0"/>
              <a:cs typeface="Times New Roman" panose="02020603050405020304" pitchFamily="18" charset="0"/>
            </a:endParaRPr>
          </a:p>
        </p:txBody>
      </p:sp>
      <p:sp>
        <p:nvSpPr>
          <p:cNvPr id="11" name="Google Shape;815;p47"/>
          <p:cNvSpPr/>
          <p:nvPr/>
        </p:nvSpPr>
        <p:spPr>
          <a:xfrm>
            <a:off x="234694" y="101712"/>
            <a:ext cx="433126" cy="528604"/>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37019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7" name="Picture 6"/>
          <p:cNvPicPr>
            <a:picLocks noChangeAspect="1"/>
          </p:cNvPicPr>
          <p:nvPr/>
        </p:nvPicPr>
        <p:blipFill rotWithShape="1">
          <a:blip r:embed="rId2"/>
          <a:srcRect l="19881" t="13059" r="23896" b="15290"/>
          <a:stretch/>
        </p:blipFill>
        <p:spPr>
          <a:xfrm>
            <a:off x="234694" y="930486"/>
            <a:ext cx="4278087" cy="3065326"/>
          </a:xfrm>
          <a:prstGeom prst="rect">
            <a:avLst/>
          </a:prstGeom>
          <a:ln>
            <a:noFill/>
          </a:ln>
          <a:effectLst>
            <a:outerShdw blurRad="292100" dist="139700" dir="2700000" algn="tl" rotWithShape="0">
              <a:srgbClr val="333333">
                <a:alpha val="65000"/>
              </a:srgbClr>
            </a:outerShdw>
          </a:effectLst>
        </p:spPr>
      </p:pic>
      <p:sp>
        <p:nvSpPr>
          <p:cNvPr id="8" name="Google Shape;149;p19"/>
          <p:cNvSpPr txBox="1">
            <a:spLocks/>
          </p:cNvSpPr>
          <p:nvPr/>
        </p:nvSpPr>
        <p:spPr>
          <a:xfrm>
            <a:off x="-751749" y="317949"/>
            <a:ext cx="69621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1pPr>
            <a:lvl2pPr marR="0" lvl="1"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2pPr>
            <a:lvl3pPr marR="0" lvl="2"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3pPr>
            <a:lvl4pPr marR="0" lvl="3"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4pPr>
            <a:lvl5pPr marR="0" lvl="4"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5pPr>
            <a:lvl6pPr marR="0" lvl="5"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6pPr>
            <a:lvl7pPr marR="0" lvl="6"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7pPr>
            <a:lvl8pPr marR="0" lvl="7"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8pPr>
            <a:lvl9pPr marR="0" lvl="8"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9pPr>
          </a:lstStyle>
          <a:p>
            <a:pPr algn="ctr"/>
            <a:r>
              <a:rPr lang="en-US" b="1" spc="600" dirty="0" smtClean="0">
                <a:solidFill>
                  <a:schemeClr val="tx1"/>
                </a:solidFill>
                <a:latin typeface="Times New Roman" panose="02020603050405020304" pitchFamily="18" charset="0"/>
                <a:cs typeface="Times New Roman" panose="02020603050405020304" pitchFamily="18" charset="0"/>
              </a:rPr>
              <a:t>Encoding phase  </a:t>
            </a:r>
            <a:endParaRPr lang="en-US" b="1" spc="600" dirty="0">
              <a:solidFill>
                <a:schemeClr val="tx1"/>
              </a:solidFill>
              <a:latin typeface="Times New Roman" panose="02020603050405020304" pitchFamily="18" charset="0"/>
              <a:cs typeface="Times New Roman" panose="02020603050405020304" pitchFamily="18" charset="0"/>
            </a:endParaRPr>
          </a:p>
        </p:txBody>
      </p:sp>
      <p:sp>
        <p:nvSpPr>
          <p:cNvPr id="9" name="Google Shape;815;p47"/>
          <p:cNvSpPr/>
          <p:nvPr/>
        </p:nvSpPr>
        <p:spPr>
          <a:xfrm>
            <a:off x="234694" y="101712"/>
            <a:ext cx="433126" cy="528604"/>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 name="Text Placeholder 2"/>
          <p:cNvSpPr>
            <a:spLocks noGrp="1"/>
          </p:cNvSpPr>
          <p:nvPr>
            <p:ph type="body" idx="1"/>
          </p:nvPr>
        </p:nvSpPr>
        <p:spPr>
          <a:xfrm>
            <a:off x="4842954" y="1132339"/>
            <a:ext cx="3119517" cy="2969100"/>
          </a:xfrm>
        </p:spPr>
        <p:txBody>
          <a:bodyPr/>
          <a:lstStyle/>
          <a:p>
            <a:r>
              <a:rPr lang="en-US" dirty="0" smtClean="0">
                <a:solidFill>
                  <a:schemeClr val="tx1"/>
                </a:solidFill>
              </a:rPr>
              <a:t>The main reason for encoding our data is that we need to convert all entries to numerical values </a:t>
            </a:r>
            <a:endParaRPr lang="en-US" dirty="0">
              <a:solidFill>
                <a:schemeClr val="tx1"/>
              </a:solidFill>
            </a:endParaRPr>
          </a:p>
        </p:txBody>
      </p:sp>
    </p:spTree>
    <p:extLst>
      <p:ext uri="{BB962C8B-B14F-4D97-AF65-F5344CB8AC3E}">
        <p14:creationId xmlns:p14="http://schemas.microsoft.com/office/powerpoint/2010/main" val="1384505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60" name="Google Shape;160;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6" name="TextBox 5"/>
          <p:cNvSpPr txBox="1"/>
          <p:nvPr/>
        </p:nvSpPr>
        <p:spPr>
          <a:xfrm>
            <a:off x="1005131" y="802577"/>
            <a:ext cx="5272379"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chemeClr val="tx1"/>
                </a:solidFill>
                <a:latin typeface="Fira Sans" panose="020B0604020202020204" charset="0"/>
              </a:rPr>
              <a:t>Then we plotted our figures representing our data:</a:t>
            </a:r>
          </a:p>
        </p:txBody>
      </p:sp>
      <p:pic>
        <p:nvPicPr>
          <p:cNvPr id="3" name="Picture 2"/>
          <p:cNvPicPr>
            <a:picLocks noChangeAspect="1"/>
          </p:cNvPicPr>
          <p:nvPr/>
        </p:nvPicPr>
        <p:blipFill rotWithShape="1">
          <a:blip r:embed="rId3"/>
          <a:srcRect l="22709" t="28594" r="36530" b="7448"/>
          <a:stretch/>
        </p:blipFill>
        <p:spPr>
          <a:xfrm>
            <a:off x="213360" y="1259891"/>
            <a:ext cx="3956046" cy="3489960"/>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rotWithShape="1">
          <a:blip r:embed="rId4"/>
          <a:srcRect l="22825" t="30468" r="36178" b="5782"/>
          <a:stretch/>
        </p:blipFill>
        <p:spPr>
          <a:xfrm>
            <a:off x="4281618" y="1259891"/>
            <a:ext cx="3991785" cy="3489960"/>
          </a:xfrm>
          <a:prstGeom prst="rect">
            <a:avLst/>
          </a:prstGeom>
          <a:ln>
            <a:noFill/>
          </a:ln>
          <a:effectLst>
            <a:outerShdw blurRad="292100" dist="139700" dir="2700000" algn="tl" rotWithShape="0">
              <a:srgbClr val="333333">
                <a:alpha val="65000"/>
              </a:srgbClr>
            </a:outerShdw>
          </a:effectLst>
        </p:spPr>
      </p:pic>
      <p:sp>
        <p:nvSpPr>
          <p:cNvPr id="10" name="Google Shape;149;p19"/>
          <p:cNvSpPr txBox="1">
            <a:spLocks/>
          </p:cNvSpPr>
          <p:nvPr/>
        </p:nvSpPr>
        <p:spPr>
          <a:xfrm>
            <a:off x="-751749" y="317949"/>
            <a:ext cx="69621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1pPr>
            <a:lvl2pPr marR="0" lvl="1"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2pPr>
            <a:lvl3pPr marR="0" lvl="2"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3pPr>
            <a:lvl4pPr marR="0" lvl="3"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4pPr>
            <a:lvl5pPr marR="0" lvl="4"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5pPr>
            <a:lvl6pPr marR="0" lvl="5"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6pPr>
            <a:lvl7pPr marR="0" lvl="6"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7pPr>
            <a:lvl8pPr marR="0" lvl="7"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8pPr>
            <a:lvl9pPr marR="0" lvl="8"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9pPr>
          </a:lstStyle>
          <a:p>
            <a:pPr algn="ctr"/>
            <a:r>
              <a:rPr lang="en-US" b="1" spc="600" dirty="0" smtClean="0">
                <a:solidFill>
                  <a:schemeClr val="tx1"/>
                </a:solidFill>
                <a:latin typeface="Times New Roman" panose="02020603050405020304" pitchFamily="18" charset="0"/>
                <a:cs typeface="Times New Roman" panose="02020603050405020304" pitchFamily="18" charset="0"/>
              </a:rPr>
              <a:t>Plotting phase  </a:t>
            </a:r>
            <a:endParaRPr lang="en-US" b="1" spc="600" dirty="0">
              <a:solidFill>
                <a:schemeClr val="tx1"/>
              </a:solidFill>
              <a:latin typeface="Times New Roman" panose="02020603050405020304" pitchFamily="18" charset="0"/>
              <a:cs typeface="Times New Roman" panose="02020603050405020304" pitchFamily="18" charset="0"/>
            </a:endParaRPr>
          </a:p>
        </p:txBody>
      </p:sp>
      <p:grpSp>
        <p:nvGrpSpPr>
          <p:cNvPr id="11" name="Google Shape;831;p47"/>
          <p:cNvGrpSpPr/>
          <p:nvPr/>
        </p:nvGrpSpPr>
        <p:grpSpPr>
          <a:xfrm>
            <a:off x="333162" y="158744"/>
            <a:ext cx="478496" cy="478253"/>
            <a:chOff x="3294650" y="3652450"/>
            <a:chExt cx="388350" cy="405450"/>
          </a:xfrm>
        </p:grpSpPr>
        <p:sp>
          <p:nvSpPr>
            <p:cNvPr id="12" name="Google Shape;832;p47"/>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 name="Google Shape;833;p47"/>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 name="Google Shape;834;p47"/>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extLst>
      <p:ext uri="{BB962C8B-B14F-4D97-AF65-F5344CB8AC3E}">
        <p14:creationId xmlns:p14="http://schemas.microsoft.com/office/powerpoint/2010/main" val="1677250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1641" t="16666" r="57129" b="6875"/>
          <a:stretch/>
        </p:blipFill>
        <p:spPr>
          <a:xfrm>
            <a:off x="213359" y="853440"/>
            <a:ext cx="3932211" cy="4099776"/>
          </a:xfrm>
          <a:prstGeom prst="rect">
            <a:avLst/>
          </a:prstGeom>
          <a:ln>
            <a:noFill/>
          </a:ln>
          <a:effectLst>
            <a:outerShdw blurRad="292100" dist="139700" dir="2700000" algn="tl" rotWithShape="0">
              <a:srgbClr val="333333">
                <a:alpha val="65000"/>
              </a:srgbClr>
            </a:outerShdw>
          </a:effectLst>
        </p:spPr>
      </p:pic>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8" name="Picture 7"/>
          <p:cNvPicPr>
            <a:picLocks noChangeAspect="1"/>
          </p:cNvPicPr>
          <p:nvPr/>
        </p:nvPicPr>
        <p:blipFill rotWithShape="1">
          <a:blip r:embed="rId3"/>
          <a:srcRect l="27043" t="24010" r="24320" b="11198"/>
          <a:stretch/>
        </p:blipFill>
        <p:spPr>
          <a:xfrm>
            <a:off x="4276078" y="838863"/>
            <a:ext cx="4272022" cy="4038600"/>
          </a:xfrm>
          <a:prstGeom prst="rect">
            <a:avLst/>
          </a:prstGeom>
          <a:ln>
            <a:noFill/>
          </a:ln>
          <a:effectLst>
            <a:outerShdw blurRad="292100" dist="139700" dir="2700000" algn="tl" rotWithShape="0">
              <a:srgbClr val="333333">
                <a:alpha val="65000"/>
              </a:srgbClr>
            </a:outerShdw>
          </a:effectLst>
        </p:spPr>
      </p:pic>
      <p:sp>
        <p:nvSpPr>
          <p:cNvPr id="10" name="Google Shape;149;p19"/>
          <p:cNvSpPr txBox="1">
            <a:spLocks/>
          </p:cNvSpPr>
          <p:nvPr/>
        </p:nvSpPr>
        <p:spPr>
          <a:xfrm>
            <a:off x="-751749" y="317949"/>
            <a:ext cx="69621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1pPr>
            <a:lvl2pPr marR="0" lvl="1"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2pPr>
            <a:lvl3pPr marR="0" lvl="2"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3pPr>
            <a:lvl4pPr marR="0" lvl="3"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4pPr>
            <a:lvl5pPr marR="0" lvl="4"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5pPr>
            <a:lvl6pPr marR="0" lvl="5"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6pPr>
            <a:lvl7pPr marR="0" lvl="6"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7pPr>
            <a:lvl8pPr marR="0" lvl="7"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8pPr>
            <a:lvl9pPr marR="0" lvl="8"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9pPr>
          </a:lstStyle>
          <a:p>
            <a:pPr algn="ctr"/>
            <a:r>
              <a:rPr lang="en-US" b="1" spc="600" dirty="0" smtClean="0">
                <a:solidFill>
                  <a:schemeClr val="tx1"/>
                </a:solidFill>
                <a:latin typeface="Times New Roman" panose="02020603050405020304" pitchFamily="18" charset="0"/>
                <a:cs typeface="Times New Roman" panose="02020603050405020304" pitchFamily="18" charset="0"/>
              </a:rPr>
              <a:t>Plotting phase  </a:t>
            </a:r>
            <a:endParaRPr lang="en-US" b="1" spc="600" dirty="0">
              <a:solidFill>
                <a:schemeClr val="tx1"/>
              </a:solidFill>
              <a:latin typeface="Times New Roman" panose="02020603050405020304" pitchFamily="18" charset="0"/>
              <a:cs typeface="Times New Roman" panose="02020603050405020304" pitchFamily="18" charset="0"/>
            </a:endParaRPr>
          </a:p>
        </p:txBody>
      </p:sp>
      <p:grpSp>
        <p:nvGrpSpPr>
          <p:cNvPr id="11" name="Google Shape;831;p47"/>
          <p:cNvGrpSpPr/>
          <p:nvPr/>
        </p:nvGrpSpPr>
        <p:grpSpPr>
          <a:xfrm>
            <a:off x="333162" y="158744"/>
            <a:ext cx="478496" cy="478253"/>
            <a:chOff x="3294650" y="3652450"/>
            <a:chExt cx="388350" cy="405450"/>
          </a:xfrm>
        </p:grpSpPr>
        <p:sp>
          <p:nvSpPr>
            <p:cNvPr id="12" name="Google Shape;832;p47"/>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 name="Google Shape;833;p47"/>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 name="Google Shape;834;p47"/>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extLst>
      <p:ext uri="{BB962C8B-B14F-4D97-AF65-F5344CB8AC3E}">
        <p14:creationId xmlns:p14="http://schemas.microsoft.com/office/powerpoint/2010/main" val="2468447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7" name="Picture 6"/>
          <p:cNvPicPr>
            <a:picLocks noChangeAspect="1"/>
          </p:cNvPicPr>
          <p:nvPr/>
        </p:nvPicPr>
        <p:blipFill rotWithShape="1">
          <a:blip r:embed="rId2"/>
          <a:srcRect l="20951" t="30260" r="51991" b="31823"/>
          <a:stretch/>
        </p:blipFill>
        <p:spPr>
          <a:xfrm>
            <a:off x="333162" y="653235"/>
            <a:ext cx="3008532" cy="2243895"/>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3"/>
          <a:srcRect l="21420" t="36094" r="50586" b="27864"/>
          <a:stretch/>
        </p:blipFill>
        <p:spPr>
          <a:xfrm>
            <a:off x="3890254" y="680865"/>
            <a:ext cx="3075033" cy="222586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rotWithShape="1">
          <a:blip r:embed="rId4"/>
          <a:srcRect l="21419" t="38593" r="51758" b="25896"/>
          <a:stretch/>
        </p:blipFill>
        <p:spPr>
          <a:xfrm>
            <a:off x="333162" y="2836115"/>
            <a:ext cx="3008532" cy="2239320"/>
          </a:xfrm>
          <a:prstGeom prst="rect">
            <a:avLst/>
          </a:prstGeom>
          <a:ln>
            <a:noFill/>
          </a:ln>
          <a:effectLst>
            <a:outerShdw blurRad="292100" dist="139700" dir="2700000" algn="tl" rotWithShape="0">
              <a:srgbClr val="333333">
                <a:alpha val="65000"/>
              </a:srgbClr>
            </a:outerShdw>
          </a:effectLst>
        </p:spPr>
      </p:pic>
      <p:sp>
        <p:nvSpPr>
          <p:cNvPr id="11" name="Text Placeholder 2"/>
          <p:cNvSpPr>
            <a:spLocks noGrp="1"/>
          </p:cNvSpPr>
          <p:nvPr>
            <p:ph type="body" idx="1"/>
          </p:nvPr>
        </p:nvSpPr>
        <p:spPr>
          <a:xfrm>
            <a:off x="3731441" y="3118312"/>
            <a:ext cx="3655678" cy="1674926"/>
          </a:xfrm>
        </p:spPr>
        <p:txBody>
          <a:bodyPr/>
          <a:lstStyle/>
          <a:p>
            <a:r>
              <a:rPr lang="en-US" dirty="0" smtClean="0"/>
              <a:t>Then we saved all of these figures in a pdf using python library </a:t>
            </a:r>
            <a:endParaRPr lang="en-US" dirty="0"/>
          </a:p>
        </p:txBody>
      </p:sp>
      <p:sp>
        <p:nvSpPr>
          <p:cNvPr id="13" name="Google Shape;149;p19"/>
          <p:cNvSpPr txBox="1">
            <a:spLocks/>
          </p:cNvSpPr>
          <p:nvPr/>
        </p:nvSpPr>
        <p:spPr>
          <a:xfrm>
            <a:off x="-751749" y="317949"/>
            <a:ext cx="69621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1pPr>
            <a:lvl2pPr marR="0" lvl="1"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2pPr>
            <a:lvl3pPr marR="0" lvl="2"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3pPr>
            <a:lvl4pPr marR="0" lvl="3"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4pPr>
            <a:lvl5pPr marR="0" lvl="4"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5pPr>
            <a:lvl6pPr marR="0" lvl="5"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6pPr>
            <a:lvl7pPr marR="0" lvl="6"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7pPr>
            <a:lvl8pPr marR="0" lvl="7"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8pPr>
            <a:lvl9pPr marR="0" lvl="8"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9pPr>
          </a:lstStyle>
          <a:p>
            <a:pPr algn="ctr"/>
            <a:r>
              <a:rPr lang="en-US" b="1" spc="600" dirty="0" smtClean="0">
                <a:solidFill>
                  <a:schemeClr val="tx1"/>
                </a:solidFill>
                <a:latin typeface="Times New Roman" panose="02020603050405020304" pitchFamily="18" charset="0"/>
                <a:cs typeface="Times New Roman" panose="02020603050405020304" pitchFamily="18" charset="0"/>
              </a:rPr>
              <a:t>Plotting phase  </a:t>
            </a:r>
            <a:endParaRPr lang="en-US" b="1" spc="600" dirty="0">
              <a:solidFill>
                <a:schemeClr val="tx1"/>
              </a:solidFill>
              <a:latin typeface="Times New Roman" panose="02020603050405020304" pitchFamily="18" charset="0"/>
              <a:cs typeface="Times New Roman" panose="02020603050405020304" pitchFamily="18" charset="0"/>
            </a:endParaRPr>
          </a:p>
        </p:txBody>
      </p:sp>
      <p:grpSp>
        <p:nvGrpSpPr>
          <p:cNvPr id="14" name="Google Shape;831;p47"/>
          <p:cNvGrpSpPr/>
          <p:nvPr/>
        </p:nvGrpSpPr>
        <p:grpSpPr>
          <a:xfrm>
            <a:off x="333162" y="158744"/>
            <a:ext cx="478496" cy="478253"/>
            <a:chOff x="3294650" y="3652450"/>
            <a:chExt cx="388350" cy="405450"/>
          </a:xfrm>
        </p:grpSpPr>
        <p:sp>
          <p:nvSpPr>
            <p:cNvPr id="15" name="Google Shape;832;p47"/>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 name="Google Shape;833;p47"/>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7" name="Google Shape;834;p47"/>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extLst>
      <p:ext uri="{BB962C8B-B14F-4D97-AF65-F5344CB8AC3E}">
        <p14:creationId xmlns:p14="http://schemas.microsoft.com/office/powerpoint/2010/main" val="3064272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60" name="Google Shape;160;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3" name="Picture 2"/>
          <p:cNvPicPr>
            <a:picLocks noChangeAspect="1"/>
          </p:cNvPicPr>
          <p:nvPr/>
        </p:nvPicPr>
        <p:blipFill rotWithShape="1">
          <a:blip r:embed="rId3"/>
          <a:srcRect l="20257" t="30022" r="10971" b="23326"/>
          <a:stretch/>
        </p:blipFill>
        <p:spPr>
          <a:xfrm>
            <a:off x="557377" y="1025602"/>
            <a:ext cx="5904381" cy="2251854"/>
          </a:xfrm>
          <a:prstGeom prst="rect">
            <a:avLst/>
          </a:prstGeom>
          <a:ln>
            <a:noFill/>
          </a:ln>
          <a:effectLst>
            <a:outerShdw blurRad="292100" dist="139700" dir="2700000" algn="tl" rotWithShape="0">
              <a:srgbClr val="333333">
                <a:alpha val="65000"/>
              </a:srgbClr>
            </a:outerShdw>
          </a:effectLst>
        </p:spPr>
      </p:pic>
      <p:sp>
        <p:nvSpPr>
          <p:cNvPr id="8" name="Google Shape;149;p19"/>
          <p:cNvSpPr txBox="1">
            <a:spLocks/>
          </p:cNvSpPr>
          <p:nvPr/>
        </p:nvSpPr>
        <p:spPr>
          <a:xfrm>
            <a:off x="-32561" y="307675"/>
            <a:ext cx="69621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1pPr>
            <a:lvl2pPr marR="0" lvl="1"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2pPr>
            <a:lvl3pPr marR="0" lvl="2"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3pPr>
            <a:lvl4pPr marR="0" lvl="3"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4pPr>
            <a:lvl5pPr marR="0" lvl="4"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5pPr>
            <a:lvl6pPr marR="0" lvl="5"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6pPr>
            <a:lvl7pPr marR="0" lvl="6"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7pPr>
            <a:lvl8pPr marR="0" lvl="7"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8pPr>
            <a:lvl9pPr marR="0" lvl="8"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9pPr>
          </a:lstStyle>
          <a:p>
            <a:pPr algn="ctr"/>
            <a:r>
              <a:rPr lang="en-US" b="1" spc="600" dirty="0" smtClean="0">
                <a:solidFill>
                  <a:schemeClr val="tx1"/>
                </a:solidFill>
                <a:latin typeface="Times New Roman" panose="02020603050405020304" pitchFamily="18" charset="0"/>
                <a:cs typeface="Times New Roman" panose="02020603050405020304" pitchFamily="18" charset="0"/>
              </a:rPr>
              <a:t>Scaling features phase</a:t>
            </a:r>
            <a:endParaRPr lang="en-US" b="1" spc="600" dirty="0">
              <a:solidFill>
                <a:schemeClr val="tx1"/>
              </a:solidFill>
              <a:latin typeface="Times New Roman" panose="02020603050405020304" pitchFamily="18" charset="0"/>
              <a:cs typeface="Times New Roman" panose="02020603050405020304" pitchFamily="18" charset="0"/>
            </a:endParaRPr>
          </a:p>
        </p:txBody>
      </p:sp>
      <p:grpSp>
        <p:nvGrpSpPr>
          <p:cNvPr id="9" name="Google Shape;958;p48"/>
          <p:cNvGrpSpPr/>
          <p:nvPr/>
        </p:nvGrpSpPr>
        <p:grpSpPr>
          <a:xfrm>
            <a:off x="63589" y="186770"/>
            <a:ext cx="542585" cy="552969"/>
            <a:chOff x="1301750" y="920750"/>
            <a:chExt cx="5095875" cy="5100637"/>
          </a:xfrm>
        </p:grpSpPr>
        <p:sp>
          <p:nvSpPr>
            <p:cNvPr id="10" name="Google Shape;959;p48"/>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960;p48"/>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961;p48"/>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962;p48"/>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963;p48"/>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6" name="Text Placeholder 2"/>
          <p:cNvSpPr>
            <a:spLocks noGrp="1"/>
          </p:cNvSpPr>
          <p:nvPr>
            <p:ph type="body" idx="1"/>
          </p:nvPr>
        </p:nvSpPr>
        <p:spPr>
          <a:xfrm>
            <a:off x="606173" y="3599083"/>
            <a:ext cx="6626833" cy="1674926"/>
          </a:xfrm>
        </p:spPr>
        <p:txBody>
          <a:bodyPr/>
          <a:lstStyle/>
          <a:p>
            <a:r>
              <a:rPr lang="en-US" dirty="0" smtClean="0"/>
              <a:t>Through this code we were able to create a new file containing standardized and scaled dataset </a:t>
            </a:r>
            <a:endParaRPr lang="en-US" dirty="0"/>
          </a:p>
        </p:txBody>
      </p:sp>
    </p:spTree>
    <p:extLst>
      <p:ext uri="{BB962C8B-B14F-4D97-AF65-F5344CB8AC3E}">
        <p14:creationId xmlns:p14="http://schemas.microsoft.com/office/powerpoint/2010/main" val="4006777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0" name="Google Shape;210;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5" name="Google Shape;156;p20"/>
          <p:cNvSpPr txBox="1">
            <a:spLocks/>
          </p:cNvSpPr>
          <p:nvPr/>
        </p:nvSpPr>
        <p:spPr>
          <a:xfrm>
            <a:off x="1241437" y="801605"/>
            <a:ext cx="6962100" cy="3963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smtClean="0">
                <a:solidFill>
                  <a:schemeClr val="tx1"/>
                </a:solidFill>
                <a:latin typeface="Bodoni MT" panose="02070603080606020203" pitchFamily="18" charset="0"/>
              </a:rPr>
              <a:t>Screenshots to our dashboard:</a:t>
            </a:r>
            <a:endParaRPr lang="en-US" sz="2800" dirty="0">
              <a:solidFill>
                <a:schemeClr val="tx1"/>
              </a:solidFill>
              <a:latin typeface="Bodoni MT" panose="02070603080606020203" pitchFamily="18" charset="0"/>
            </a:endParaRPr>
          </a:p>
        </p:txBody>
      </p:sp>
      <p:sp>
        <p:nvSpPr>
          <p:cNvPr id="6" name="Google Shape;149;p19"/>
          <p:cNvSpPr txBox="1">
            <a:spLocks/>
          </p:cNvSpPr>
          <p:nvPr/>
        </p:nvSpPr>
        <p:spPr>
          <a:xfrm>
            <a:off x="-659299" y="297401"/>
            <a:ext cx="9895752"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1pPr>
            <a:lvl2pPr marR="0" lvl="1"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2pPr>
            <a:lvl3pPr marR="0" lvl="2"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3pPr>
            <a:lvl4pPr marR="0" lvl="3"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4pPr>
            <a:lvl5pPr marR="0" lvl="4"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5pPr>
            <a:lvl6pPr marR="0" lvl="5"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6pPr>
            <a:lvl7pPr marR="0" lvl="6"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7pPr>
            <a:lvl8pPr marR="0" lvl="7"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8pPr>
            <a:lvl9pPr marR="0" lvl="8"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9pPr>
          </a:lstStyle>
          <a:p>
            <a:pPr algn="ctr"/>
            <a:r>
              <a:rPr lang="en-US" b="1" spc="600" dirty="0" smtClean="0">
                <a:solidFill>
                  <a:schemeClr val="tx1"/>
                </a:solidFill>
                <a:latin typeface="Times New Roman" panose="02020603050405020304" pitchFamily="18" charset="0"/>
                <a:cs typeface="Times New Roman" panose="02020603050405020304" pitchFamily="18" charset="0"/>
              </a:rPr>
              <a:t>Designing dashboard phase</a:t>
            </a:r>
            <a:endParaRPr lang="en-US" b="1" spc="600" dirty="0">
              <a:solidFill>
                <a:schemeClr val="tx1"/>
              </a:solidFill>
              <a:latin typeface="Times New Roman" panose="02020603050405020304" pitchFamily="18" charset="0"/>
              <a:cs typeface="Times New Roman" panose="02020603050405020304" pitchFamily="18" charset="0"/>
            </a:endParaRPr>
          </a:p>
        </p:txBody>
      </p:sp>
      <p:grpSp>
        <p:nvGrpSpPr>
          <p:cNvPr id="7" name="Google Shape;736;p47"/>
          <p:cNvGrpSpPr/>
          <p:nvPr/>
        </p:nvGrpSpPr>
        <p:grpSpPr>
          <a:xfrm>
            <a:off x="296431" y="189497"/>
            <a:ext cx="516959" cy="575353"/>
            <a:chOff x="1922075" y="1629000"/>
            <a:chExt cx="437200" cy="437200"/>
          </a:xfrm>
        </p:grpSpPr>
        <p:sp>
          <p:nvSpPr>
            <p:cNvPr id="8" name="Google Shape;737;p47"/>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 name="Google Shape;738;p47"/>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518" y="3215417"/>
            <a:ext cx="3468156" cy="1836476"/>
          </a:xfrm>
          <a:prstGeom prst="rect">
            <a:avLst/>
          </a:prstGeom>
          <a:ln>
            <a:noFill/>
          </a:ln>
          <a:effectLst>
            <a:outerShdw blurRad="190500" algn="tl" rotWithShape="0">
              <a:srgbClr val="000000">
                <a:alpha val="70000"/>
              </a:srgbClr>
            </a:outerShdw>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714" y="3177979"/>
            <a:ext cx="3526144" cy="1873914"/>
          </a:xfrm>
          <a:prstGeom prst="rect">
            <a:avLst/>
          </a:prstGeom>
          <a:ln>
            <a:noFill/>
          </a:ln>
          <a:effectLst>
            <a:outerShdw blurRad="190500" algn="tl" rotWithShape="0">
              <a:srgbClr val="000000">
                <a:alpha val="70000"/>
              </a:srgbClr>
            </a:outerShdw>
          </a:effectLst>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518" y="1305809"/>
            <a:ext cx="3468156" cy="1698854"/>
          </a:xfrm>
          <a:prstGeom prst="rect">
            <a:avLst/>
          </a:prstGeom>
          <a:ln>
            <a:noFill/>
          </a:ln>
          <a:effectLst>
            <a:outerShdw blurRad="190500" algn="tl" rotWithShape="0">
              <a:srgbClr val="000000">
                <a:alpha val="70000"/>
              </a:srgbClr>
            </a:outerShdw>
          </a:effec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1297474"/>
            <a:ext cx="3554858" cy="17257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32123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953626" y="847531"/>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solidFill>
                  <a:schemeClr val="tx1"/>
                </a:solidFill>
              </a:rPr>
              <a:t>Team Members</a:t>
            </a:r>
            <a:endParaRPr dirty="0">
              <a:solidFill>
                <a:schemeClr val="tx1"/>
              </a:solidFill>
            </a:endParaRPr>
          </a:p>
        </p:txBody>
      </p:sp>
      <p:sp>
        <p:nvSpPr>
          <p:cNvPr id="91" name="Google Shape;91;p13"/>
          <p:cNvSpPr txBox="1">
            <a:spLocks noGrp="1"/>
          </p:cNvSpPr>
          <p:nvPr>
            <p:ph type="body" idx="1"/>
          </p:nvPr>
        </p:nvSpPr>
        <p:spPr>
          <a:xfrm>
            <a:off x="1220889" y="1389684"/>
            <a:ext cx="5652522" cy="2921700"/>
          </a:xfrm>
          <a:prstGeom prst="rect">
            <a:avLst/>
          </a:prstGeom>
        </p:spPr>
        <p:txBody>
          <a:bodyPr spcFirstLastPara="1" wrap="square" lIns="0" tIns="0" rIns="0" bIns="0" anchor="t" anchorCtr="0">
            <a:noAutofit/>
          </a:bodyPr>
          <a:lstStyle/>
          <a:p>
            <a:pPr marL="171450" indent="-171450">
              <a:lnSpc>
                <a:spcPct val="250000"/>
              </a:lnSpc>
              <a:buClr>
                <a:schemeClr val="dk1"/>
              </a:buClr>
              <a:buSzPts val="1100"/>
            </a:pPr>
            <a:r>
              <a:rPr lang="en" sz="1600" dirty="0" smtClean="0"/>
              <a:t>Sara Rafe’a Mohamed                    89525</a:t>
            </a:r>
            <a:endParaRPr sz="1600" dirty="0"/>
          </a:p>
          <a:p>
            <a:pPr marL="171450" indent="-171450">
              <a:lnSpc>
                <a:spcPct val="250000"/>
              </a:lnSpc>
              <a:spcBef>
                <a:spcPts val="800"/>
              </a:spcBef>
              <a:buClr>
                <a:schemeClr val="dk1"/>
              </a:buClr>
              <a:buSzPts val="1100"/>
            </a:pPr>
            <a:r>
              <a:rPr lang="en" sz="1600" dirty="0" smtClean="0"/>
              <a:t>Mariam Ashraf Abdelgawad          89656</a:t>
            </a:r>
          </a:p>
          <a:p>
            <a:pPr marL="171450" indent="-171450">
              <a:lnSpc>
                <a:spcPct val="250000"/>
              </a:lnSpc>
              <a:spcBef>
                <a:spcPts val="800"/>
              </a:spcBef>
              <a:buClr>
                <a:schemeClr val="dk1"/>
              </a:buClr>
              <a:buSzPts val="1100"/>
            </a:pPr>
            <a:r>
              <a:rPr lang="en" sz="1600" dirty="0" smtClean="0"/>
              <a:t>Shehab El deen Hussein                89480</a:t>
            </a:r>
          </a:p>
          <a:p>
            <a:pPr marL="171450" indent="-171450">
              <a:lnSpc>
                <a:spcPct val="250000"/>
              </a:lnSpc>
              <a:spcBef>
                <a:spcPts val="800"/>
              </a:spcBef>
              <a:buClr>
                <a:schemeClr val="dk1"/>
              </a:buClr>
              <a:buSzPts val="1100"/>
            </a:pPr>
            <a:r>
              <a:rPr lang="en" sz="1600" dirty="0" smtClean="0"/>
              <a:t>Mostafa Ahmed Abdelmawgood  89391</a:t>
            </a:r>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5" name="Google Shape;1028;p48"/>
          <p:cNvGrpSpPr/>
          <p:nvPr/>
        </p:nvGrpSpPr>
        <p:grpSpPr>
          <a:xfrm>
            <a:off x="117943" y="507865"/>
            <a:ext cx="661157" cy="744343"/>
            <a:chOff x="3554761" y="1011374"/>
            <a:chExt cx="597525" cy="719918"/>
          </a:xfrm>
        </p:grpSpPr>
        <p:sp>
          <p:nvSpPr>
            <p:cNvPr id="6" name="Google Shape;1029;p48"/>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030;p48"/>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031;p48"/>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032;p48"/>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0" name="Google Shape;210;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5" name="Google Shape;156;p20"/>
          <p:cNvSpPr txBox="1">
            <a:spLocks/>
          </p:cNvSpPr>
          <p:nvPr/>
        </p:nvSpPr>
        <p:spPr>
          <a:xfrm>
            <a:off x="1241437" y="801605"/>
            <a:ext cx="6962100" cy="3963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smtClean="0">
                <a:solidFill>
                  <a:schemeClr val="tx1"/>
                </a:solidFill>
                <a:latin typeface="Bodoni MT" panose="02070603080606020203" pitchFamily="18" charset="0"/>
              </a:rPr>
              <a:t>Screenshots to our dashboard:</a:t>
            </a:r>
            <a:endParaRPr lang="en-US" sz="2800" dirty="0">
              <a:solidFill>
                <a:schemeClr val="tx1"/>
              </a:solidFill>
              <a:latin typeface="Bodoni MT" panose="02070603080606020203" pitchFamily="18" charset="0"/>
            </a:endParaRPr>
          </a:p>
        </p:txBody>
      </p:sp>
      <p:sp>
        <p:nvSpPr>
          <p:cNvPr id="6" name="Google Shape;149;p19"/>
          <p:cNvSpPr txBox="1">
            <a:spLocks/>
          </p:cNvSpPr>
          <p:nvPr/>
        </p:nvSpPr>
        <p:spPr>
          <a:xfrm>
            <a:off x="-659299" y="297401"/>
            <a:ext cx="9895752"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1pPr>
            <a:lvl2pPr marR="0" lvl="1"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2pPr>
            <a:lvl3pPr marR="0" lvl="2"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3pPr>
            <a:lvl4pPr marR="0" lvl="3"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4pPr>
            <a:lvl5pPr marR="0" lvl="4"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5pPr>
            <a:lvl6pPr marR="0" lvl="5"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6pPr>
            <a:lvl7pPr marR="0" lvl="6"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7pPr>
            <a:lvl8pPr marR="0" lvl="7"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8pPr>
            <a:lvl9pPr marR="0" lvl="8"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9pPr>
          </a:lstStyle>
          <a:p>
            <a:pPr algn="ctr"/>
            <a:r>
              <a:rPr lang="en-US" b="1" spc="600" dirty="0" smtClean="0">
                <a:solidFill>
                  <a:schemeClr val="tx1"/>
                </a:solidFill>
                <a:latin typeface="Times New Roman" panose="02020603050405020304" pitchFamily="18" charset="0"/>
                <a:cs typeface="Times New Roman" panose="02020603050405020304" pitchFamily="18" charset="0"/>
              </a:rPr>
              <a:t>Designing dashboard phase</a:t>
            </a:r>
            <a:endParaRPr lang="en-US" b="1" spc="600" dirty="0">
              <a:solidFill>
                <a:schemeClr val="tx1"/>
              </a:solidFill>
              <a:latin typeface="Times New Roman" panose="02020603050405020304" pitchFamily="18" charset="0"/>
              <a:cs typeface="Times New Roman" panose="02020603050405020304" pitchFamily="18" charset="0"/>
            </a:endParaRPr>
          </a:p>
        </p:txBody>
      </p:sp>
      <p:grpSp>
        <p:nvGrpSpPr>
          <p:cNvPr id="7" name="Google Shape;736;p47"/>
          <p:cNvGrpSpPr/>
          <p:nvPr/>
        </p:nvGrpSpPr>
        <p:grpSpPr>
          <a:xfrm>
            <a:off x="296431" y="189497"/>
            <a:ext cx="516959" cy="575353"/>
            <a:chOff x="1922075" y="1629000"/>
            <a:chExt cx="437200" cy="437200"/>
          </a:xfrm>
        </p:grpSpPr>
        <p:sp>
          <p:nvSpPr>
            <p:cNvPr id="8" name="Google Shape;737;p47"/>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 name="Google Shape;738;p47"/>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9807" y="3202853"/>
            <a:ext cx="3482711" cy="1743798"/>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807" y="1301649"/>
            <a:ext cx="3482711" cy="1765843"/>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205" y="1301649"/>
            <a:ext cx="3475242" cy="1740336"/>
          </a:xfrm>
          <a:prstGeom prst="rect">
            <a:avLst/>
          </a:prstGeom>
          <a:ln>
            <a:noFill/>
          </a:ln>
          <a:effectLst>
            <a:outerShdw blurRad="190500" algn="tl" rotWithShape="0">
              <a:srgbClr val="000000">
                <a:alpha val="70000"/>
              </a:srgbClr>
            </a:outerShdw>
          </a:effectLst>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518" y="3205696"/>
            <a:ext cx="3428343" cy="1740955"/>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0" name="Google Shape;210;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5" name="Google Shape;156;p20"/>
          <p:cNvSpPr txBox="1">
            <a:spLocks/>
          </p:cNvSpPr>
          <p:nvPr/>
        </p:nvSpPr>
        <p:spPr>
          <a:xfrm>
            <a:off x="1241437" y="801605"/>
            <a:ext cx="6962100" cy="3963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smtClean="0">
                <a:solidFill>
                  <a:schemeClr val="tx1"/>
                </a:solidFill>
                <a:latin typeface="Bodoni MT" panose="02070603080606020203" pitchFamily="18" charset="0"/>
              </a:rPr>
              <a:t>Screenshots to our dashboard:</a:t>
            </a:r>
            <a:endParaRPr lang="en-US" sz="2800" dirty="0">
              <a:solidFill>
                <a:schemeClr val="tx1"/>
              </a:solidFill>
              <a:latin typeface="Bodoni MT" panose="02070603080606020203" pitchFamily="18" charset="0"/>
            </a:endParaRPr>
          </a:p>
        </p:txBody>
      </p:sp>
      <p:sp>
        <p:nvSpPr>
          <p:cNvPr id="6" name="Google Shape;149;p19"/>
          <p:cNvSpPr txBox="1">
            <a:spLocks/>
          </p:cNvSpPr>
          <p:nvPr/>
        </p:nvSpPr>
        <p:spPr>
          <a:xfrm>
            <a:off x="-659299" y="297401"/>
            <a:ext cx="9895752"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1pPr>
            <a:lvl2pPr marR="0" lvl="1"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2pPr>
            <a:lvl3pPr marR="0" lvl="2"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3pPr>
            <a:lvl4pPr marR="0" lvl="3"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4pPr>
            <a:lvl5pPr marR="0" lvl="4"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5pPr>
            <a:lvl6pPr marR="0" lvl="5"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6pPr>
            <a:lvl7pPr marR="0" lvl="6"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7pPr>
            <a:lvl8pPr marR="0" lvl="7"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8pPr>
            <a:lvl9pPr marR="0" lvl="8"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9pPr>
          </a:lstStyle>
          <a:p>
            <a:pPr algn="ctr"/>
            <a:r>
              <a:rPr lang="en-US" b="1" spc="600" dirty="0" smtClean="0">
                <a:solidFill>
                  <a:schemeClr val="tx1"/>
                </a:solidFill>
                <a:latin typeface="Times New Roman" panose="02020603050405020304" pitchFamily="18" charset="0"/>
                <a:cs typeface="Times New Roman" panose="02020603050405020304" pitchFamily="18" charset="0"/>
              </a:rPr>
              <a:t>Designing dashboard phase</a:t>
            </a:r>
            <a:endParaRPr lang="en-US" b="1" spc="600" dirty="0">
              <a:solidFill>
                <a:schemeClr val="tx1"/>
              </a:solidFill>
              <a:latin typeface="Times New Roman" panose="02020603050405020304" pitchFamily="18" charset="0"/>
              <a:cs typeface="Times New Roman" panose="02020603050405020304" pitchFamily="18" charset="0"/>
            </a:endParaRPr>
          </a:p>
        </p:txBody>
      </p:sp>
      <p:grpSp>
        <p:nvGrpSpPr>
          <p:cNvPr id="7" name="Google Shape;736;p47"/>
          <p:cNvGrpSpPr/>
          <p:nvPr/>
        </p:nvGrpSpPr>
        <p:grpSpPr>
          <a:xfrm>
            <a:off x="296431" y="189497"/>
            <a:ext cx="516959" cy="575353"/>
            <a:chOff x="1922075" y="1629000"/>
            <a:chExt cx="437200" cy="437200"/>
          </a:xfrm>
        </p:grpSpPr>
        <p:sp>
          <p:nvSpPr>
            <p:cNvPr id="8" name="Google Shape;737;p47"/>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 name="Google Shape;738;p47"/>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392" y="1954676"/>
            <a:ext cx="3933403" cy="1877585"/>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20" y="1954676"/>
            <a:ext cx="3686056" cy="18775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09794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5"/>
            </a:gs>
          </a:gsLst>
          <a:lin ang="5400700" scaled="0"/>
        </a:gradFill>
        <a:effectLst/>
      </p:bgPr>
    </p:bg>
    <p:spTree>
      <p:nvGrpSpPr>
        <p:cNvPr id="1" name="Shape 221"/>
        <p:cNvGrpSpPr/>
        <p:nvPr/>
      </p:nvGrpSpPr>
      <p:grpSpPr>
        <a:xfrm>
          <a:off x="0" y="0"/>
          <a:ext cx="0" cy="0"/>
          <a:chOff x="0" y="0"/>
          <a:chExt cx="0" cy="0"/>
        </a:xfrm>
      </p:grpSpPr>
      <p:sp>
        <p:nvSpPr>
          <p:cNvPr id="224" name="Google Shape;224;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3" name="Google Shape;175;p22"/>
          <p:cNvSpPr txBox="1">
            <a:spLocks/>
          </p:cNvSpPr>
          <p:nvPr/>
        </p:nvSpPr>
        <p:spPr>
          <a:xfrm>
            <a:off x="1941815" y="415550"/>
            <a:ext cx="5195911" cy="84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1pPr>
            <a:lvl2pPr marR="0" lvl="1"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2pPr>
            <a:lvl3pPr marR="0" lvl="2"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3pPr>
            <a:lvl4pPr marR="0" lvl="3"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4pPr>
            <a:lvl5pPr marR="0" lvl="4"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5pPr>
            <a:lvl6pPr marR="0" lvl="5"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6pPr>
            <a:lvl7pPr marR="0" lvl="6"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7pPr>
            <a:lvl8pPr marR="0" lvl="7"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8pPr>
            <a:lvl9pPr marR="0" lvl="8"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9pPr>
          </a:lstStyle>
          <a:p>
            <a:pPr algn="ctr"/>
            <a:r>
              <a:rPr lang="en-US" spc="600" dirty="0" smtClean="0">
                <a:solidFill>
                  <a:schemeClr val="bg1"/>
                </a:solidFill>
              </a:rPr>
              <a:t>System architecture</a:t>
            </a:r>
            <a:endParaRPr lang="en-US" spc="600" dirty="0">
              <a:solidFill>
                <a:schemeClr val="bg1"/>
              </a:solidFill>
            </a:endParaRPr>
          </a:p>
        </p:txBody>
      </p:sp>
      <p:pic>
        <p:nvPicPr>
          <p:cNvPr id="2" name="Picture 1"/>
          <p:cNvPicPr>
            <a:picLocks noChangeAspect="1"/>
          </p:cNvPicPr>
          <p:nvPr/>
        </p:nvPicPr>
        <p:blipFill rotWithShape="1">
          <a:blip r:embed="rId3"/>
          <a:srcRect l="24260" t="37824" r="24884" b="16853"/>
          <a:stretch/>
        </p:blipFill>
        <p:spPr>
          <a:xfrm>
            <a:off x="1222139" y="1259150"/>
            <a:ext cx="6635262" cy="3259015"/>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3"/>
          <a:srcRect l="51449" t="38319" r="39349" b="53277"/>
          <a:stretch/>
        </p:blipFill>
        <p:spPr>
          <a:xfrm>
            <a:off x="2138902" y="3613548"/>
            <a:ext cx="1073426" cy="649675"/>
          </a:xfrm>
          <a:prstGeom prst="rect">
            <a:avLst/>
          </a:prstGeom>
        </p:spPr>
      </p:pic>
      <p:sp>
        <p:nvSpPr>
          <p:cNvPr id="5" name="TextBox 4"/>
          <p:cNvSpPr txBox="1"/>
          <p:nvPr/>
        </p:nvSpPr>
        <p:spPr>
          <a:xfrm>
            <a:off x="2178659" y="3890878"/>
            <a:ext cx="993912" cy="230832"/>
          </a:xfrm>
          <a:prstGeom prst="rect">
            <a:avLst/>
          </a:prstGeom>
          <a:noFill/>
        </p:spPr>
        <p:txBody>
          <a:bodyPr wrap="square" rtlCol="0">
            <a:spAutoFit/>
          </a:bodyPr>
          <a:lstStyle/>
          <a:p>
            <a:r>
              <a:rPr lang="en-US" sz="900" u="sng" dirty="0" err="1" smtClean="0">
                <a:solidFill>
                  <a:schemeClr val="bg2">
                    <a:lumMod val="50000"/>
                  </a:schemeClr>
                </a:solidFill>
              </a:rPr>
              <a:t>Streamlit,css</a:t>
            </a:r>
            <a:endParaRPr lang="en-US" sz="900" u="sng" dirty="0">
              <a:solidFill>
                <a:schemeClr val="bg2">
                  <a:lumMod val="50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2" name="Google Shape;175;p22"/>
          <p:cNvSpPr txBox="1">
            <a:spLocks/>
          </p:cNvSpPr>
          <p:nvPr/>
        </p:nvSpPr>
        <p:spPr>
          <a:xfrm>
            <a:off x="1941815" y="415550"/>
            <a:ext cx="5195911" cy="84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1pPr>
            <a:lvl2pPr marR="0" lvl="1"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2pPr>
            <a:lvl3pPr marR="0" lvl="2"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3pPr>
            <a:lvl4pPr marR="0" lvl="3"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4pPr>
            <a:lvl5pPr marR="0" lvl="4"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5pPr>
            <a:lvl6pPr marR="0" lvl="5"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6pPr>
            <a:lvl7pPr marR="0" lvl="6"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7pPr>
            <a:lvl8pPr marR="0" lvl="7"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8pPr>
            <a:lvl9pPr marR="0" lvl="8"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9pPr>
          </a:lstStyle>
          <a:p>
            <a:pPr algn="ctr"/>
            <a:r>
              <a:rPr lang="en-US" sz="2000" spc="600" dirty="0" smtClean="0">
                <a:solidFill>
                  <a:schemeClr val="bg1"/>
                </a:solidFill>
              </a:rPr>
              <a:t>Implemented algorithms methodologies and techniques</a:t>
            </a:r>
            <a:endParaRPr lang="en-US" sz="2000" spc="600" dirty="0">
              <a:solidFill>
                <a:schemeClr val="bg1"/>
              </a:solidFill>
            </a:endParaRPr>
          </a:p>
        </p:txBody>
      </p:sp>
      <p:sp>
        <p:nvSpPr>
          <p:cNvPr id="3" name="Rectangle 2"/>
          <p:cNvSpPr/>
          <p:nvPr/>
        </p:nvSpPr>
        <p:spPr>
          <a:xfrm>
            <a:off x="327815" y="1259150"/>
            <a:ext cx="8423910" cy="3739485"/>
          </a:xfrm>
          <a:prstGeom prst="rect">
            <a:avLst/>
          </a:prstGeom>
        </p:spPr>
        <p:txBody>
          <a:bodyPr wrap="square">
            <a:spAutoFit/>
          </a:bodyPr>
          <a:lstStyle/>
          <a:p>
            <a:pPr>
              <a:lnSpc>
                <a:spcPct val="150000"/>
              </a:lnSpc>
            </a:pPr>
            <a:r>
              <a:rPr lang="en-US" sz="1600" dirty="0">
                <a:latin typeface="Fira Sans" panose="020B0604020202020204" charset="0"/>
              </a:rPr>
              <a:t>We start by the descriptive analysis process in which we conduct the following steps: </a:t>
            </a:r>
            <a:endParaRPr lang="en-US" sz="1600" dirty="0" smtClean="0">
              <a:latin typeface="Fira Sans" panose="020B0604020202020204" charset="0"/>
            </a:endParaRPr>
          </a:p>
          <a:p>
            <a:pPr>
              <a:lnSpc>
                <a:spcPct val="150000"/>
              </a:lnSpc>
            </a:pPr>
            <a:r>
              <a:rPr lang="en-US" sz="1600" dirty="0" smtClean="0">
                <a:latin typeface="Fira Sans" panose="020B0604020202020204" charset="0"/>
              </a:rPr>
              <a:t>• </a:t>
            </a:r>
            <a:r>
              <a:rPr lang="en-US" sz="1600" dirty="0">
                <a:latin typeface="Fira Sans" panose="020B0604020202020204" charset="0"/>
              </a:rPr>
              <a:t>Drawing out </a:t>
            </a:r>
            <a:r>
              <a:rPr lang="en-US" sz="1600" dirty="0" smtClean="0">
                <a:latin typeface="Fira Sans" panose="020B0604020202020204" charset="0"/>
              </a:rPr>
              <a:t>objectives</a:t>
            </a:r>
          </a:p>
          <a:p>
            <a:pPr>
              <a:lnSpc>
                <a:spcPct val="150000"/>
              </a:lnSpc>
            </a:pPr>
            <a:r>
              <a:rPr lang="en-US" sz="1600" dirty="0" smtClean="0">
                <a:latin typeface="Fira Sans" panose="020B0604020202020204" charset="0"/>
              </a:rPr>
              <a:t>• </a:t>
            </a:r>
            <a:r>
              <a:rPr lang="en-US" sz="1600" dirty="0">
                <a:latin typeface="Fira Sans" panose="020B0604020202020204" charset="0"/>
              </a:rPr>
              <a:t>Collecting </a:t>
            </a:r>
            <a:r>
              <a:rPr lang="en-US" sz="1600" dirty="0" smtClean="0">
                <a:latin typeface="Fira Sans" panose="020B0604020202020204" charset="0"/>
              </a:rPr>
              <a:t>data</a:t>
            </a:r>
          </a:p>
          <a:p>
            <a:pPr>
              <a:lnSpc>
                <a:spcPct val="150000"/>
              </a:lnSpc>
            </a:pPr>
            <a:r>
              <a:rPr lang="en-US" sz="1600" dirty="0" smtClean="0">
                <a:latin typeface="Fira Sans" panose="020B0604020202020204" charset="0"/>
              </a:rPr>
              <a:t>• </a:t>
            </a:r>
            <a:r>
              <a:rPr lang="en-US" sz="1600" dirty="0">
                <a:latin typeface="Fira Sans" panose="020B0604020202020204" charset="0"/>
              </a:rPr>
              <a:t>Cleaning </a:t>
            </a:r>
            <a:r>
              <a:rPr lang="en-US" sz="1600" dirty="0" smtClean="0">
                <a:latin typeface="Fira Sans" panose="020B0604020202020204" charset="0"/>
              </a:rPr>
              <a:t>data</a:t>
            </a:r>
          </a:p>
          <a:p>
            <a:pPr>
              <a:lnSpc>
                <a:spcPct val="150000"/>
              </a:lnSpc>
            </a:pPr>
            <a:endParaRPr lang="en-US" dirty="0" smtClean="0">
              <a:latin typeface="Fira Sans" panose="020B0604020202020204" charset="0"/>
            </a:endParaRPr>
          </a:p>
          <a:p>
            <a:pPr>
              <a:lnSpc>
                <a:spcPct val="150000"/>
              </a:lnSpc>
            </a:pPr>
            <a:r>
              <a:rPr lang="en-US" sz="1600" dirty="0" smtClean="0">
                <a:latin typeface="Fira Sans" panose="020B0604020202020204" charset="0"/>
              </a:rPr>
              <a:t>Applying </a:t>
            </a:r>
            <a:r>
              <a:rPr lang="en-US" sz="1600" dirty="0">
                <a:latin typeface="Fira Sans" panose="020B0604020202020204" charset="0"/>
              </a:rPr>
              <a:t>different analysis techniques To define the KPI’s of our project which are </a:t>
            </a:r>
            <a:endParaRPr lang="en-US" sz="1600" dirty="0" smtClean="0">
              <a:latin typeface="Fira Sans" panose="020B0604020202020204" charset="0"/>
            </a:endParaRPr>
          </a:p>
          <a:p>
            <a:pPr>
              <a:lnSpc>
                <a:spcPct val="150000"/>
              </a:lnSpc>
            </a:pPr>
            <a:r>
              <a:rPr lang="en-US" sz="1600" dirty="0" smtClean="0">
                <a:latin typeface="Fira Sans" panose="020B0604020202020204" charset="0"/>
              </a:rPr>
              <a:t>• </a:t>
            </a:r>
            <a:r>
              <a:rPr lang="en-US" sz="1600" dirty="0">
                <a:latin typeface="Fira Sans" panose="020B0604020202020204" charset="0"/>
              </a:rPr>
              <a:t>Cost per </a:t>
            </a:r>
            <a:r>
              <a:rPr lang="en-US" sz="1600" dirty="0" smtClean="0">
                <a:latin typeface="Fira Sans" panose="020B0604020202020204" charset="0"/>
              </a:rPr>
              <a:t>acquisition</a:t>
            </a:r>
          </a:p>
          <a:p>
            <a:pPr>
              <a:lnSpc>
                <a:spcPct val="150000"/>
              </a:lnSpc>
            </a:pPr>
            <a:r>
              <a:rPr lang="en-US" sz="1600" dirty="0" smtClean="0">
                <a:latin typeface="Fira Sans" panose="020B0604020202020204" charset="0"/>
              </a:rPr>
              <a:t> </a:t>
            </a:r>
            <a:r>
              <a:rPr lang="en-US" sz="1600" dirty="0">
                <a:latin typeface="Fira Sans" panose="020B0604020202020204" charset="0"/>
              </a:rPr>
              <a:t>• Sales </a:t>
            </a:r>
            <a:r>
              <a:rPr lang="en-US" sz="1600" dirty="0" smtClean="0">
                <a:latin typeface="Fira Sans" panose="020B0604020202020204" charset="0"/>
              </a:rPr>
              <a:t>revenue</a:t>
            </a:r>
          </a:p>
          <a:p>
            <a:pPr>
              <a:lnSpc>
                <a:spcPct val="150000"/>
              </a:lnSpc>
            </a:pPr>
            <a:r>
              <a:rPr lang="en-US" sz="1600" dirty="0" smtClean="0">
                <a:latin typeface="Fira Sans" panose="020B0604020202020204" charset="0"/>
              </a:rPr>
              <a:t> </a:t>
            </a:r>
            <a:r>
              <a:rPr lang="en-US" sz="1600" dirty="0">
                <a:latin typeface="Fira Sans" panose="020B0604020202020204" charset="0"/>
              </a:rPr>
              <a:t>• Digital marketing </a:t>
            </a:r>
            <a:r>
              <a:rPr lang="en-US" sz="1600" dirty="0" smtClean="0">
                <a:latin typeface="Fira Sans" panose="020B0604020202020204" charset="0"/>
              </a:rPr>
              <a:t>KPI’s</a:t>
            </a:r>
          </a:p>
          <a:p>
            <a:pPr>
              <a:lnSpc>
                <a:spcPct val="150000"/>
              </a:lnSpc>
            </a:pPr>
            <a:r>
              <a:rPr lang="en-US" sz="1600" dirty="0" smtClean="0">
                <a:latin typeface="Fira Sans" panose="020B0604020202020204" charset="0"/>
              </a:rPr>
              <a:t> </a:t>
            </a:r>
            <a:r>
              <a:rPr lang="en-US" sz="1600" dirty="0">
                <a:latin typeface="Fira Sans" panose="020B0604020202020204" charset="0"/>
              </a:rPr>
              <a:t>• Return on investment </a:t>
            </a:r>
            <a:endParaRPr lang="en-US" sz="1600" dirty="0" smtClean="0">
              <a:latin typeface="Fira Sans" panose="020B060402020202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2" name="Google Shape;175;p22"/>
          <p:cNvSpPr txBox="1">
            <a:spLocks/>
          </p:cNvSpPr>
          <p:nvPr/>
        </p:nvSpPr>
        <p:spPr>
          <a:xfrm>
            <a:off x="1941815" y="415550"/>
            <a:ext cx="5195911" cy="84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1pPr>
            <a:lvl2pPr marR="0" lvl="1"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2pPr>
            <a:lvl3pPr marR="0" lvl="2"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3pPr>
            <a:lvl4pPr marR="0" lvl="3"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4pPr>
            <a:lvl5pPr marR="0" lvl="4"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5pPr>
            <a:lvl6pPr marR="0" lvl="5"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6pPr>
            <a:lvl7pPr marR="0" lvl="6"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7pPr>
            <a:lvl8pPr marR="0" lvl="7"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8pPr>
            <a:lvl9pPr marR="0" lvl="8" algn="l" rtl="0">
              <a:lnSpc>
                <a:spcPct val="90000"/>
              </a:lnSpc>
              <a:spcBef>
                <a:spcPts val="0"/>
              </a:spcBef>
              <a:spcAft>
                <a:spcPts val="0"/>
              </a:spcAft>
              <a:buClr>
                <a:schemeClr val="accent1"/>
              </a:buClr>
              <a:buSzPts val="3200"/>
              <a:buFont typeface="Fira Sans SemiBold"/>
              <a:buNone/>
              <a:defRPr sz="3200" b="0" i="0" u="none" strike="noStrike" cap="none">
                <a:solidFill>
                  <a:schemeClr val="accent1"/>
                </a:solidFill>
                <a:latin typeface="Fira Sans SemiBold"/>
                <a:ea typeface="Fira Sans SemiBold"/>
                <a:cs typeface="Fira Sans SemiBold"/>
                <a:sym typeface="Fira Sans SemiBold"/>
              </a:defRPr>
            </a:lvl9pPr>
          </a:lstStyle>
          <a:p>
            <a:pPr algn="ctr"/>
            <a:r>
              <a:rPr lang="en-US" sz="2000" spc="600" dirty="0" smtClean="0">
                <a:solidFill>
                  <a:schemeClr val="bg1"/>
                </a:solidFill>
              </a:rPr>
              <a:t>Implemented algorithms methodologies and techniques</a:t>
            </a:r>
            <a:endParaRPr lang="en-US" sz="2000" spc="600" dirty="0">
              <a:solidFill>
                <a:schemeClr val="bg1"/>
              </a:solidFill>
            </a:endParaRPr>
          </a:p>
        </p:txBody>
      </p:sp>
      <p:sp>
        <p:nvSpPr>
          <p:cNvPr id="3" name="Rectangle 2"/>
          <p:cNvSpPr/>
          <p:nvPr/>
        </p:nvSpPr>
        <p:spPr>
          <a:xfrm>
            <a:off x="144935" y="1259150"/>
            <a:ext cx="4289905" cy="3416320"/>
          </a:xfrm>
          <a:prstGeom prst="rect">
            <a:avLst/>
          </a:prstGeom>
        </p:spPr>
        <p:txBody>
          <a:bodyPr wrap="square">
            <a:spAutoFit/>
          </a:bodyPr>
          <a:lstStyle/>
          <a:p>
            <a:pPr>
              <a:lnSpc>
                <a:spcPct val="150000"/>
              </a:lnSpc>
            </a:pPr>
            <a:r>
              <a:rPr lang="en-US" sz="1600" dirty="0">
                <a:latin typeface="Fira Sans" panose="020B0604020202020204" charset="0"/>
              </a:rPr>
              <a:t>Then we perform the explanatory </a:t>
            </a:r>
            <a:r>
              <a:rPr lang="en-US" sz="1600" dirty="0" smtClean="0">
                <a:latin typeface="Fira Sans" panose="020B0604020202020204" charset="0"/>
              </a:rPr>
              <a:t>analysis:</a:t>
            </a:r>
          </a:p>
          <a:p>
            <a:pPr>
              <a:lnSpc>
                <a:spcPct val="150000"/>
              </a:lnSpc>
            </a:pPr>
            <a:endParaRPr lang="en-US" sz="1600" dirty="0" smtClean="0">
              <a:latin typeface="Fira Sans" panose="020B0604020202020204" charset="0"/>
            </a:endParaRPr>
          </a:p>
          <a:p>
            <a:pPr>
              <a:lnSpc>
                <a:spcPct val="150000"/>
              </a:lnSpc>
            </a:pPr>
            <a:r>
              <a:rPr lang="en-US" sz="1600" dirty="0">
                <a:latin typeface="Fira Sans" panose="020B0604020202020204" charset="0"/>
              </a:rPr>
              <a:t>• Elicit the research hypothesis </a:t>
            </a:r>
            <a:endParaRPr lang="en-US" sz="1600" dirty="0" smtClean="0">
              <a:latin typeface="Fira Sans" panose="020B0604020202020204" charset="0"/>
            </a:endParaRPr>
          </a:p>
          <a:p>
            <a:pPr>
              <a:lnSpc>
                <a:spcPct val="150000"/>
              </a:lnSpc>
            </a:pPr>
            <a:r>
              <a:rPr lang="en-US" sz="1600" dirty="0">
                <a:latin typeface="Fira Sans" panose="020B0604020202020204" charset="0"/>
              </a:rPr>
              <a:t> </a:t>
            </a:r>
            <a:r>
              <a:rPr lang="en-US" sz="1600" dirty="0" smtClean="0">
                <a:latin typeface="Fira Sans" panose="020B0604020202020204" charset="0"/>
              </a:rPr>
              <a:t>    1</a:t>
            </a:r>
            <a:r>
              <a:rPr lang="en-US" sz="1600" dirty="0">
                <a:latin typeface="Fira Sans" panose="020B0604020202020204" charset="0"/>
              </a:rPr>
              <a:t>. Select the response (explained) variable Y </a:t>
            </a:r>
            <a:endParaRPr lang="en-US" sz="1600" dirty="0" smtClean="0">
              <a:latin typeface="Fira Sans" panose="020B0604020202020204" charset="0"/>
            </a:endParaRPr>
          </a:p>
          <a:p>
            <a:pPr>
              <a:lnSpc>
                <a:spcPct val="150000"/>
              </a:lnSpc>
            </a:pPr>
            <a:r>
              <a:rPr lang="en-US" sz="1600" dirty="0">
                <a:latin typeface="Fira Sans" panose="020B0604020202020204" charset="0"/>
              </a:rPr>
              <a:t> </a:t>
            </a:r>
            <a:r>
              <a:rPr lang="en-US" sz="1600" dirty="0" smtClean="0">
                <a:latin typeface="Fira Sans" panose="020B0604020202020204" charset="0"/>
              </a:rPr>
              <a:t>     2</a:t>
            </a:r>
            <a:r>
              <a:rPr lang="en-US" sz="1600" dirty="0">
                <a:latin typeface="Fira Sans" panose="020B0604020202020204" charset="0"/>
              </a:rPr>
              <a:t>. Select the main explanatory variable X </a:t>
            </a:r>
            <a:endParaRPr lang="en-US" sz="1600" dirty="0" smtClean="0">
              <a:latin typeface="Fira Sans" panose="020B0604020202020204" charset="0"/>
            </a:endParaRPr>
          </a:p>
          <a:p>
            <a:pPr>
              <a:lnSpc>
                <a:spcPct val="150000"/>
              </a:lnSpc>
            </a:pPr>
            <a:r>
              <a:rPr lang="en-US" sz="1600" dirty="0" smtClean="0">
                <a:latin typeface="Fira Sans" panose="020B0604020202020204" charset="0"/>
              </a:rPr>
              <a:t>• </a:t>
            </a:r>
            <a:r>
              <a:rPr lang="en-US" sz="1600" dirty="0">
                <a:latin typeface="Fira Sans" panose="020B0604020202020204" charset="0"/>
              </a:rPr>
              <a:t>Identify the </a:t>
            </a:r>
            <a:r>
              <a:rPr lang="en-US" sz="1600" dirty="0" smtClean="0">
                <a:latin typeface="Fira Sans" panose="020B0604020202020204" charset="0"/>
              </a:rPr>
              <a:t>covariates</a:t>
            </a:r>
          </a:p>
          <a:p>
            <a:pPr>
              <a:lnSpc>
                <a:spcPct val="150000"/>
              </a:lnSpc>
            </a:pPr>
            <a:r>
              <a:rPr lang="en-US" sz="1600" dirty="0" smtClean="0">
                <a:latin typeface="Fira Sans" panose="020B0604020202020204" charset="0"/>
              </a:rPr>
              <a:t>• </a:t>
            </a:r>
            <a:r>
              <a:rPr lang="en-US" sz="1600" dirty="0">
                <a:latin typeface="Fira Sans" panose="020B0604020202020204" charset="0"/>
              </a:rPr>
              <a:t>Check that the conditions are </a:t>
            </a:r>
            <a:r>
              <a:rPr lang="en-US" sz="1600" dirty="0" smtClean="0">
                <a:latin typeface="Fira Sans" panose="020B0604020202020204" charset="0"/>
              </a:rPr>
              <a:t>met</a:t>
            </a:r>
          </a:p>
          <a:p>
            <a:pPr>
              <a:lnSpc>
                <a:spcPct val="150000"/>
              </a:lnSpc>
            </a:pPr>
            <a:r>
              <a:rPr lang="en-US" sz="1600" dirty="0">
                <a:latin typeface="Fira Sans" panose="020B0604020202020204" charset="0"/>
              </a:rPr>
              <a:t>• Check the robustness of the model </a:t>
            </a:r>
            <a:endParaRPr lang="en-US" sz="1600" dirty="0" smtClean="0">
              <a:latin typeface="Fira Sans" panose="020B0604020202020204" charset="0"/>
            </a:endParaRPr>
          </a:p>
        </p:txBody>
      </p:sp>
      <p:sp>
        <p:nvSpPr>
          <p:cNvPr id="4" name="Rectangle 3"/>
          <p:cNvSpPr/>
          <p:nvPr/>
        </p:nvSpPr>
        <p:spPr>
          <a:xfrm>
            <a:off x="5057466" y="1297109"/>
            <a:ext cx="3892224" cy="3378361"/>
          </a:xfrm>
          <a:prstGeom prst="rect">
            <a:avLst/>
          </a:prstGeom>
        </p:spPr>
        <p:txBody>
          <a:bodyPr wrap="square">
            <a:spAutoFit/>
          </a:bodyPr>
          <a:lstStyle/>
          <a:p>
            <a:pPr>
              <a:lnSpc>
                <a:spcPct val="150000"/>
              </a:lnSpc>
            </a:pPr>
            <a:r>
              <a:rPr lang="en-US" sz="1600" dirty="0">
                <a:latin typeface="Fira Sans" panose="020B0604020202020204" charset="0"/>
              </a:rPr>
              <a:t>And then the final step which is predictive analysis to build a machine learning </a:t>
            </a:r>
            <a:r>
              <a:rPr lang="en-US" sz="1600" dirty="0" smtClean="0">
                <a:latin typeface="Fira Sans" panose="020B0604020202020204" charset="0"/>
              </a:rPr>
              <a:t>model</a:t>
            </a:r>
          </a:p>
          <a:p>
            <a:pPr>
              <a:lnSpc>
                <a:spcPct val="150000"/>
              </a:lnSpc>
            </a:pPr>
            <a:endParaRPr lang="en-US" sz="1600" dirty="0" smtClean="0">
              <a:latin typeface="Fira Sans" panose="020B0604020202020204" charset="0"/>
            </a:endParaRPr>
          </a:p>
          <a:p>
            <a:pPr>
              <a:lnSpc>
                <a:spcPct val="150000"/>
              </a:lnSpc>
            </a:pPr>
            <a:r>
              <a:rPr lang="en-US" sz="1600" dirty="0">
                <a:latin typeface="Fira Sans" panose="020B0604020202020204" charset="0"/>
              </a:rPr>
              <a:t>• Cumulative distribution function </a:t>
            </a:r>
            <a:endParaRPr lang="en-US" sz="1600" dirty="0" smtClean="0">
              <a:latin typeface="Fira Sans" panose="020B0604020202020204" charset="0"/>
            </a:endParaRPr>
          </a:p>
          <a:p>
            <a:pPr>
              <a:lnSpc>
                <a:spcPct val="150000"/>
              </a:lnSpc>
            </a:pPr>
            <a:r>
              <a:rPr lang="en-US" sz="1600" dirty="0" smtClean="0">
                <a:latin typeface="Fira Sans" panose="020B0604020202020204" charset="0"/>
              </a:rPr>
              <a:t>• </a:t>
            </a:r>
            <a:r>
              <a:rPr lang="en-US" sz="1600" dirty="0">
                <a:latin typeface="Fira Sans" panose="020B0604020202020204" charset="0"/>
              </a:rPr>
              <a:t>Probability mass function </a:t>
            </a:r>
            <a:endParaRPr lang="en-US" sz="1600" dirty="0" smtClean="0">
              <a:latin typeface="Fira Sans" panose="020B0604020202020204" charset="0"/>
            </a:endParaRPr>
          </a:p>
          <a:p>
            <a:pPr>
              <a:lnSpc>
                <a:spcPct val="150000"/>
              </a:lnSpc>
            </a:pPr>
            <a:r>
              <a:rPr lang="en-US" sz="1600" dirty="0" smtClean="0">
                <a:latin typeface="Fira Sans" panose="020B0604020202020204" charset="0"/>
              </a:rPr>
              <a:t>• </a:t>
            </a:r>
            <a:r>
              <a:rPr lang="en-US" sz="1600" dirty="0">
                <a:latin typeface="Fira Sans" panose="020B0604020202020204" charset="0"/>
              </a:rPr>
              <a:t>Linear correlation </a:t>
            </a:r>
            <a:endParaRPr lang="en-US" sz="1600" dirty="0" smtClean="0">
              <a:latin typeface="Fira Sans" panose="020B0604020202020204" charset="0"/>
            </a:endParaRPr>
          </a:p>
          <a:p>
            <a:pPr>
              <a:lnSpc>
                <a:spcPct val="150000"/>
              </a:lnSpc>
            </a:pPr>
            <a:r>
              <a:rPr lang="en-US" sz="1600" dirty="0" smtClean="0">
                <a:latin typeface="Fira Sans" panose="020B0604020202020204" charset="0"/>
              </a:rPr>
              <a:t>• </a:t>
            </a:r>
            <a:r>
              <a:rPr lang="en-US" sz="1600" dirty="0">
                <a:latin typeface="Fira Sans" panose="020B0604020202020204" charset="0"/>
              </a:rPr>
              <a:t>K-mean </a:t>
            </a:r>
            <a:endParaRPr lang="en-US" sz="1600" dirty="0" smtClean="0">
              <a:latin typeface="Fira Sans" panose="020B0604020202020204" charset="0"/>
            </a:endParaRPr>
          </a:p>
          <a:p>
            <a:pPr>
              <a:lnSpc>
                <a:spcPct val="150000"/>
              </a:lnSpc>
            </a:pPr>
            <a:r>
              <a:rPr lang="en-US" sz="1600" dirty="0" smtClean="0">
                <a:latin typeface="Fira Sans" panose="020B0604020202020204" charset="0"/>
              </a:rPr>
              <a:t>• </a:t>
            </a:r>
            <a:r>
              <a:rPr lang="en-US" sz="1600" dirty="0">
                <a:latin typeface="Fira Sans" panose="020B0604020202020204" charset="0"/>
              </a:rPr>
              <a:t>Linear and logistic regression</a:t>
            </a:r>
          </a:p>
        </p:txBody>
      </p:sp>
    </p:spTree>
    <p:extLst>
      <p:ext uri="{BB962C8B-B14F-4D97-AF65-F5344CB8AC3E}">
        <p14:creationId xmlns:p14="http://schemas.microsoft.com/office/powerpoint/2010/main" val="706635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820963" y="372582"/>
            <a:ext cx="6962100" cy="396300"/>
          </a:xfrm>
          <a:prstGeom prst="rect">
            <a:avLst/>
          </a:prstGeom>
        </p:spPr>
        <p:txBody>
          <a:bodyPr spcFirstLastPara="1" wrap="square" lIns="0" tIns="0" rIns="0" bIns="0" anchor="b" anchorCtr="0">
            <a:noAutofit/>
          </a:bodyPr>
          <a:lstStyle/>
          <a:p>
            <a:r>
              <a:rPr lang="en-US" sz="3600" spc="600" dirty="0">
                <a:solidFill>
                  <a:schemeClr val="tx1"/>
                </a:solidFill>
                <a:latin typeface="Bodoni MT" panose="02070603080606020203" pitchFamily="18" charset="0"/>
              </a:rPr>
              <a:t>Software tools</a:t>
            </a:r>
          </a:p>
        </p:txBody>
      </p:sp>
      <p:sp>
        <p:nvSpPr>
          <p:cNvPr id="157" name="Google Shape;157;p20"/>
          <p:cNvSpPr txBox="1">
            <a:spLocks noGrp="1"/>
          </p:cNvSpPr>
          <p:nvPr>
            <p:ph type="body" idx="1"/>
          </p:nvPr>
        </p:nvSpPr>
        <p:spPr>
          <a:xfrm>
            <a:off x="645536" y="1098825"/>
            <a:ext cx="5816909" cy="3651026"/>
          </a:xfrm>
          <a:prstGeom prst="rect">
            <a:avLst/>
          </a:prstGeom>
        </p:spPr>
        <p:txBody>
          <a:bodyPr spcFirstLastPara="1" wrap="square" lIns="0" tIns="0" rIns="0" bIns="0" anchor="t" anchorCtr="0">
            <a:noAutofit/>
          </a:bodyPr>
          <a:lstStyle/>
          <a:p>
            <a:pPr marL="0" indent="0">
              <a:lnSpc>
                <a:spcPct val="150000"/>
              </a:lnSpc>
              <a:buNone/>
            </a:pPr>
            <a:r>
              <a:rPr lang="en-US" sz="1800" dirty="0" smtClean="0">
                <a:solidFill>
                  <a:schemeClr val="tx1"/>
                </a:solidFill>
                <a:latin typeface="Times New Roman" panose="02020603050405020304" pitchFamily="18" charset="0"/>
                <a:cs typeface="Times New Roman" panose="02020603050405020304" pitchFamily="18" charset="0"/>
              </a:rPr>
              <a:t>The project involved using various tools to collect, analyze  and visualize data</a:t>
            </a:r>
          </a:p>
          <a:p>
            <a:pPr marL="342900" indent="-342900">
              <a:lnSpc>
                <a:spcPct val="200000"/>
              </a:lnSpc>
            </a:pPr>
            <a:r>
              <a:rPr lang="en-US" sz="1800" dirty="0" err="1" smtClean="0">
                <a:solidFill>
                  <a:schemeClr val="tx1"/>
                </a:solidFill>
                <a:latin typeface="Times New Roman" panose="02020603050405020304" pitchFamily="18" charset="0"/>
                <a:cs typeface="Times New Roman" panose="02020603050405020304" pitchFamily="18" charset="0"/>
              </a:rPr>
              <a:t>Jupyter</a:t>
            </a:r>
            <a:r>
              <a:rPr lang="en-US" sz="1800" dirty="0" smtClean="0">
                <a:solidFill>
                  <a:schemeClr val="tx1"/>
                </a:solidFill>
                <a:latin typeface="Times New Roman" panose="02020603050405020304" pitchFamily="18" charset="0"/>
                <a:cs typeface="Times New Roman" panose="02020603050405020304" pitchFamily="18" charset="0"/>
              </a:rPr>
              <a:t> notebook</a:t>
            </a:r>
          </a:p>
          <a:p>
            <a:pPr marL="342900" indent="-342900">
              <a:lnSpc>
                <a:spcPct val="200000"/>
              </a:lnSpc>
            </a:pPr>
            <a:r>
              <a:rPr lang="en-US" sz="1800" dirty="0" err="1" smtClean="0">
                <a:solidFill>
                  <a:schemeClr val="tx1"/>
                </a:solidFill>
                <a:latin typeface="Times New Roman" panose="02020603050405020304" pitchFamily="18" charset="0"/>
                <a:cs typeface="Times New Roman" panose="02020603050405020304" pitchFamily="18" charset="0"/>
              </a:rPr>
              <a:t>Streamlit</a:t>
            </a:r>
            <a:r>
              <a:rPr lang="en-US" sz="1800" dirty="0" smtClean="0">
                <a:solidFill>
                  <a:schemeClr val="tx1"/>
                </a:solidFill>
                <a:latin typeface="Times New Roman" panose="02020603050405020304" pitchFamily="18" charset="0"/>
                <a:cs typeface="Times New Roman" panose="02020603050405020304" pitchFamily="18" charset="0"/>
              </a:rPr>
              <a:t> (packages: </a:t>
            </a:r>
            <a:r>
              <a:rPr lang="en-US" sz="1800" dirty="0" err="1" smtClean="0">
                <a:solidFill>
                  <a:schemeClr val="tx1"/>
                </a:solidFill>
                <a:latin typeface="Times New Roman" panose="02020603050405020304" pitchFamily="18" charset="0"/>
                <a:cs typeface="Times New Roman" panose="02020603050405020304" pitchFamily="18" charset="0"/>
              </a:rPr>
              <a:t>streamlit</a:t>
            </a:r>
            <a:r>
              <a:rPr lang="en-US" sz="1800" dirty="0" smtClean="0">
                <a:solidFill>
                  <a:schemeClr val="tx1"/>
                </a:solidFill>
                <a:latin typeface="Times New Roman" panose="02020603050405020304" pitchFamily="18" charset="0"/>
                <a:cs typeface="Times New Roman" panose="02020603050405020304" pitchFamily="18" charset="0"/>
              </a:rPr>
              <a:t>-authenticator)</a:t>
            </a:r>
          </a:p>
          <a:p>
            <a:pPr marL="342900" indent="-342900">
              <a:lnSpc>
                <a:spcPct val="200000"/>
              </a:lnSpc>
            </a:pPr>
            <a:r>
              <a:rPr lang="en-US" sz="1800" dirty="0" err="1" smtClean="0">
                <a:solidFill>
                  <a:schemeClr val="tx1"/>
                </a:solidFill>
                <a:latin typeface="Times New Roman" panose="02020603050405020304" pitchFamily="18" charset="0"/>
                <a:cs typeface="Times New Roman" panose="02020603050405020304" pitchFamily="18" charset="0"/>
              </a:rPr>
              <a:t>Css</a:t>
            </a:r>
            <a:endParaRPr lang="en-US" sz="1800" dirty="0">
              <a:solidFill>
                <a:schemeClr val="tx1"/>
              </a:solidFill>
              <a:latin typeface="Times New Roman" panose="02020603050405020304" pitchFamily="18" charset="0"/>
              <a:cs typeface="Times New Roman" panose="02020603050405020304" pitchFamily="18" charset="0"/>
            </a:endParaRPr>
          </a:p>
          <a:p>
            <a:pPr marL="342900" indent="-342900">
              <a:lnSpc>
                <a:spcPct val="200000"/>
              </a:lnSpc>
            </a:pPr>
            <a:r>
              <a:rPr lang="en-US" sz="1800" dirty="0" smtClean="0">
                <a:solidFill>
                  <a:schemeClr val="tx1"/>
                </a:solidFill>
                <a:latin typeface="Times New Roman" panose="02020603050405020304" pitchFamily="18" charset="0"/>
                <a:cs typeface="Times New Roman" panose="02020603050405020304" pitchFamily="18" charset="0"/>
              </a:rPr>
              <a:t>Python (packages: Pandas, </a:t>
            </a:r>
            <a:r>
              <a:rPr lang="en-US" sz="1800" dirty="0" err="1">
                <a:solidFill>
                  <a:schemeClr val="tx1"/>
                </a:solidFill>
                <a:latin typeface="Times New Roman" panose="02020603050405020304" pitchFamily="18" charset="0"/>
                <a:cs typeface="Times New Roman" panose="02020603050405020304" pitchFamily="18" charset="0"/>
              </a:rPr>
              <a:t>M</a:t>
            </a:r>
            <a:r>
              <a:rPr lang="en-US" sz="1800" dirty="0" err="1" smtClean="0">
                <a:solidFill>
                  <a:schemeClr val="tx1"/>
                </a:solidFill>
                <a:latin typeface="Times New Roman" panose="02020603050405020304" pitchFamily="18" charset="0"/>
                <a:cs typeface="Times New Roman" panose="02020603050405020304" pitchFamily="18" charset="0"/>
              </a:rPr>
              <a:t>atplotlib</a:t>
            </a:r>
            <a:r>
              <a:rPr lang="en-US" sz="1800" dirty="0" smtClean="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S</a:t>
            </a:r>
            <a:r>
              <a:rPr lang="en-US" sz="1800" dirty="0" err="1" smtClean="0">
                <a:solidFill>
                  <a:schemeClr val="tx1"/>
                </a:solidFill>
                <a:latin typeface="Times New Roman" panose="02020603050405020304" pitchFamily="18" charset="0"/>
                <a:cs typeface="Times New Roman" panose="02020603050405020304" pitchFamily="18" charset="0"/>
              </a:rPr>
              <a:t>klearn</a:t>
            </a:r>
            <a:r>
              <a:rPr lang="en-US" sz="1800" dirty="0" smtClean="0">
                <a:solidFill>
                  <a:schemeClr val="tx1"/>
                </a:solidFill>
                <a:latin typeface="Times New Roman" panose="02020603050405020304" pitchFamily="18" charset="0"/>
                <a:cs typeface="Times New Roman" panose="02020603050405020304" pitchFamily="18" charset="0"/>
              </a:rPr>
              <a:t>, </a:t>
            </a:r>
            <a:r>
              <a:rPr lang="en-US" sz="1800" dirty="0" err="1" smtClean="0">
                <a:solidFill>
                  <a:schemeClr val="tx1"/>
                </a:solidFill>
                <a:latin typeface="Times New Roman" panose="02020603050405020304" pitchFamily="18" charset="0"/>
                <a:cs typeface="Times New Roman" panose="02020603050405020304" pitchFamily="18" charset="0"/>
              </a:rPr>
              <a:t>Numpy</a:t>
            </a:r>
            <a:r>
              <a:rPr lang="en-US" sz="1800" dirty="0" smtClean="0">
                <a:solidFill>
                  <a:schemeClr val="tx1"/>
                </a:solidFill>
                <a:latin typeface="Times New Roman" panose="02020603050405020304" pitchFamily="18" charset="0"/>
                <a:cs typeface="Times New Roman" panose="02020603050405020304" pitchFamily="18" charset="0"/>
              </a:rPr>
              <a:t>..</a:t>
            </a:r>
            <a:r>
              <a:rPr lang="en-US" sz="1800" dirty="0" err="1" smtClean="0">
                <a:solidFill>
                  <a:schemeClr val="tx1"/>
                </a:solidFill>
                <a:latin typeface="Times New Roman" panose="02020603050405020304" pitchFamily="18" charset="0"/>
                <a:cs typeface="Times New Roman" panose="02020603050405020304" pitchFamily="18" charset="0"/>
              </a:rPr>
              <a:t>etc</a:t>
            </a:r>
            <a:r>
              <a:rPr lang="en-US" sz="1800" dirty="0" smtClean="0">
                <a:solidFill>
                  <a:schemeClr val="tx1"/>
                </a:solidFill>
                <a:latin typeface="Times New Roman" panose="02020603050405020304" pitchFamily="18" charset="0"/>
                <a:cs typeface="Times New Roman" panose="02020603050405020304" pitchFamily="18" charset="0"/>
              </a:rPr>
              <a:t>) </a:t>
            </a:r>
          </a:p>
          <a:p>
            <a:pPr marL="342900" indent="-342900">
              <a:lnSpc>
                <a:spcPct val="250000"/>
              </a:lnSpc>
            </a:pP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60" name="Google Shape;160;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grpSp>
        <p:nvGrpSpPr>
          <p:cNvPr id="5" name="Google Shape;1212;p48"/>
          <p:cNvGrpSpPr/>
          <p:nvPr/>
        </p:nvGrpSpPr>
        <p:grpSpPr>
          <a:xfrm>
            <a:off x="230288" y="99533"/>
            <a:ext cx="415248" cy="763495"/>
            <a:chOff x="4556125" y="630237"/>
            <a:chExt cx="3081338" cy="5568950"/>
          </a:xfrm>
        </p:grpSpPr>
        <p:sp>
          <p:nvSpPr>
            <p:cNvPr id="6" name="Google Shape;1213;p48"/>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7" name="Google Shape;1214;p48"/>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 name="Google Shape;1215;p48"/>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 name="Google Shape;1216;p48"/>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 name="Google Shape;1217;p48"/>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 name="Google Shape;1218;p48"/>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 name="Google Shape;1219;p48"/>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460499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1"/>
          <p:cNvPicPr preferRelativeResize="0"/>
          <p:nvPr/>
        </p:nvPicPr>
        <p:blipFill rotWithShape="1">
          <a:blip r:embed="rId3">
            <a:alphaModFix/>
          </a:blip>
          <a:srcRect l="13247" r="23621"/>
          <a:stretch/>
        </p:blipFill>
        <p:spPr>
          <a:xfrm>
            <a:off x="4259924" y="0"/>
            <a:ext cx="4873797" cy="5143500"/>
          </a:xfrm>
          <a:custGeom>
            <a:avLst/>
            <a:gdLst/>
            <a:ahLst/>
            <a:cxnLst/>
            <a:rect l="l" t="t" r="r" b="b"/>
            <a:pathLst>
              <a:path w="21600" h="21600" extrusionOk="0">
                <a:moveTo>
                  <a:pt x="0" y="0"/>
                </a:moveTo>
                <a:cubicBezTo>
                  <a:pt x="3358" y="3729"/>
                  <a:pt x="5435" y="8863"/>
                  <a:pt x="5435" y="14535"/>
                </a:cubicBezTo>
                <a:cubicBezTo>
                  <a:pt x="5437" y="16944"/>
                  <a:pt x="5056" y="19336"/>
                  <a:pt x="4309" y="21600"/>
                </a:cubicBezTo>
                <a:lnTo>
                  <a:pt x="21600" y="21600"/>
                </a:lnTo>
                <a:lnTo>
                  <a:pt x="21600" y="0"/>
                </a:lnTo>
                <a:lnTo>
                  <a:pt x="0" y="0"/>
                </a:lnTo>
                <a:close/>
              </a:path>
            </a:pathLst>
          </a:custGeom>
          <a:noFill/>
          <a:ln>
            <a:noFill/>
          </a:ln>
        </p:spPr>
      </p:pic>
      <p:sp>
        <p:nvSpPr>
          <p:cNvPr id="166" name="Google Shape;166;p21"/>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7" name="Google Shape;167;p21"/>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8" name="Google Shape;168;p21"/>
          <p:cNvSpPr txBox="1">
            <a:spLocks noGrp="1"/>
          </p:cNvSpPr>
          <p:nvPr>
            <p:ph type="title"/>
          </p:nvPr>
        </p:nvSpPr>
        <p:spPr>
          <a:xfrm>
            <a:off x="720431" y="380513"/>
            <a:ext cx="3352500" cy="396300"/>
          </a:xfrm>
          <a:prstGeom prst="rect">
            <a:avLst/>
          </a:prstGeom>
        </p:spPr>
        <p:txBody>
          <a:bodyPr spcFirstLastPara="1" wrap="square" lIns="0" tIns="0" rIns="0" bIns="0" anchor="b" anchorCtr="0">
            <a:noAutofit/>
          </a:bodyPr>
          <a:lstStyle/>
          <a:p>
            <a:pPr algn="ctr"/>
            <a:r>
              <a:rPr lang="en-US" dirty="0">
                <a:solidFill>
                  <a:schemeClr val="tx1"/>
                </a:solidFill>
                <a:latin typeface="Bodoni MT" panose="02070603080606020203" pitchFamily="18" charset="0"/>
              </a:rPr>
              <a:t>Expected outcomes</a:t>
            </a:r>
          </a:p>
        </p:txBody>
      </p:sp>
      <p:sp>
        <p:nvSpPr>
          <p:cNvPr id="169" name="Google Shape;169;p21"/>
          <p:cNvSpPr txBox="1">
            <a:spLocks noGrp="1"/>
          </p:cNvSpPr>
          <p:nvPr>
            <p:ph type="body" idx="1"/>
          </p:nvPr>
        </p:nvSpPr>
        <p:spPr>
          <a:xfrm>
            <a:off x="431327" y="1682969"/>
            <a:ext cx="4950848" cy="4077701"/>
          </a:xfrm>
          <a:prstGeom prst="rect">
            <a:avLst/>
          </a:prstGeom>
        </p:spPr>
        <p:txBody>
          <a:bodyPr spcFirstLastPara="1" wrap="square" lIns="0" tIns="0" rIns="0" bIns="0" anchor="t" anchorCtr="0">
            <a:noAutofit/>
          </a:bodyPr>
          <a:lstStyle/>
          <a:p>
            <a:pPr marL="419100" indent="-342900">
              <a:lnSpc>
                <a:spcPct val="200000"/>
              </a:lnSpc>
              <a:buFont typeface="+mj-lt"/>
              <a:buAutoNum type="arabicPeriod"/>
            </a:pPr>
            <a:r>
              <a:rPr lang="en-US" sz="1800" dirty="0" smtClean="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Create a Data Visualization Platform (Web Application) </a:t>
            </a:r>
            <a:r>
              <a:rPr lang="en-US" sz="1800" dirty="0" smtClean="0">
                <a:solidFill>
                  <a:schemeClr val="tx1"/>
                </a:solidFill>
                <a:latin typeface="Times New Roman" panose="02020603050405020304" pitchFamily="18" charset="0"/>
                <a:cs typeface="Times New Roman" panose="02020603050405020304" pitchFamily="18" charset="0"/>
              </a:rPr>
              <a:t> </a:t>
            </a:r>
          </a:p>
          <a:p>
            <a:pPr marL="419100" indent="-342900">
              <a:lnSpc>
                <a:spcPct val="200000"/>
              </a:lnSpc>
              <a:buFont typeface="+mj-lt"/>
              <a:buAutoNum type="arabicPeriod"/>
            </a:pPr>
            <a:r>
              <a:rPr lang="en-US" sz="1800" dirty="0" smtClean="0">
                <a:solidFill>
                  <a:schemeClr val="tx1"/>
                </a:solidFill>
                <a:latin typeface="Times New Roman" panose="02020603050405020304" pitchFamily="18" charset="0"/>
                <a:cs typeface="Times New Roman" panose="02020603050405020304" pitchFamily="18" charset="0"/>
              </a:rPr>
              <a:t>Provide </a:t>
            </a:r>
            <a:r>
              <a:rPr lang="en-US" sz="1800" dirty="0">
                <a:solidFill>
                  <a:schemeClr val="tx1"/>
                </a:solidFill>
                <a:latin typeface="Times New Roman" panose="02020603050405020304" pitchFamily="18" charset="0"/>
                <a:cs typeface="Times New Roman" panose="02020603050405020304" pitchFamily="18" charset="0"/>
              </a:rPr>
              <a:t>interactive </a:t>
            </a:r>
            <a:r>
              <a:rPr lang="en-US" sz="1800" dirty="0" smtClean="0">
                <a:solidFill>
                  <a:schemeClr val="tx1"/>
                </a:solidFill>
                <a:latin typeface="Times New Roman" panose="02020603050405020304" pitchFamily="18" charset="0"/>
                <a:cs typeface="Times New Roman" panose="02020603050405020304" pitchFamily="18" charset="0"/>
              </a:rPr>
              <a:t>dashboards</a:t>
            </a:r>
            <a:endParaRPr lang="en-US" sz="1800" dirty="0">
              <a:solidFill>
                <a:schemeClr val="tx1"/>
              </a:solidFill>
              <a:latin typeface="Times New Roman" panose="02020603050405020304" pitchFamily="18" charset="0"/>
              <a:cs typeface="Times New Roman" panose="02020603050405020304" pitchFamily="18" charset="0"/>
            </a:endParaRPr>
          </a:p>
          <a:p>
            <a:pPr marL="419100" indent="-342900">
              <a:lnSpc>
                <a:spcPct val="200000"/>
              </a:lnSpc>
              <a:buFont typeface="+mj-lt"/>
              <a:buAutoNum type="arabicPeriod"/>
            </a:pPr>
            <a:r>
              <a:rPr lang="en-US" sz="1800" dirty="0" smtClean="0">
                <a:solidFill>
                  <a:schemeClr val="tx1"/>
                </a:solidFill>
                <a:latin typeface="Times New Roman" panose="02020603050405020304" pitchFamily="18" charset="0"/>
                <a:cs typeface="Times New Roman" panose="02020603050405020304" pitchFamily="18" charset="0"/>
              </a:rPr>
              <a:t>Prepare </a:t>
            </a:r>
            <a:r>
              <a:rPr lang="en-US" sz="1800" dirty="0">
                <a:solidFill>
                  <a:schemeClr val="tx1"/>
                </a:solidFill>
                <a:latin typeface="Times New Roman" panose="02020603050405020304" pitchFamily="18" charset="0"/>
                <a:cs typeface="Times New Roman" panose="02020603050405020304" pitchFamily="18" charset="0"/>
              </a:rPr>
              <a:t>Accurate Statistical Reports (PDF)</a:t>
            </a:r>
          </a:p>
          <a:p>
            <a:pPr marL="0" lvl="0" indent="0" algn="l" rtl="0">
              <a:spcBef>
                <a:spcPts val="0"/>
              </a:spcBef>
              <a:spcAft>
                <a:spcPts val="800"/>
              </a:spcAft>
              <a:buNone/>
            </a:pPr>
            <a:endParaRPr sz="1800" dirty="0">
              <a:solidFill>
                <a:schemeClr val="tx1"/>
              </a:solidFill>
            </a:endParaRPr>
          </a:p>
        </p:txBody>
      </p:sp>
      <p:sp>
        <p:nvSpPr>
          <p:cNvPr id="170" name="Google Shape;170;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grpSp>
        <p:nvGrpSpPr>
          <p:cNvPr id="20" name="Google Shape;1010;p48"/>
          <p:cNvGrpSpPr/>
          <p:nvPr/>
        </p:nvGrpSpPr>
        <p:grpSpPr>
          <a:xfrm>
            <a:off x="71657" y="149000"/>
            <a:ext cx="617734" cy="646995"/>
            <a:chOff x="9901824" y="937343"/>
            <a:chExt cx="744273" cy="793950"/>
          </a:xfrm>
        </p:grpSpPr>
        <p:grpSp>
          <p:nvGrpSpPr>
            <p:cNvPr id="21" name="Google Shape;1011;p48"/>
            <p:cNvGrpSpPr/>
            <p:nvPr/>
          </p:nvGrpSpPr>
          <p:grpSpPr>
            <a:xfrm>
              <a:off x="9901824" y="937343"/>
              <a:ext cx="744273" cy="793950"/>
              <a:chOff x="9901824" y="937343"/>
              <a:chExt cx="744273" cy="793950"/>
            </a:xfrm>
          </p:grpSpPr>
          <p:sp>
            <p:nvSpPr>
              <p:cNvPr id="28" name="Google Shape;1012;p48"/>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1013;p48"/>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0" name="Google Shape;1014;p48"/>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 name="Google Shape;1015;p48"/>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2" name="Google Shape;1016;p48"/>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3" name="Google Shape;1017;p48"/>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4" name="Google Shape;1018;p48"/>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5" name="Google Shape;1019;p48"/>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6" name="Google Shape;1020;p48"/>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 name="Google Shape;1021;p48"/>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22" name="Google Shape;1022;p48"/>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023;p48"/>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1024;p48"/>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 name="Google Shape;1025;p48"/>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 name="Google Shape;1026;p48"/>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 name="Google Shape;1027;p48"/>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
        <p:cNvGrpSpPr/>
        <p:nvPr/>
      </p:nvGrpSpPr>
      <p:grpSpPr>
        <a:xfrm>
          <a:off x="0" y="0"/>
          <a:ext cx="0" cy="0"/>
          <a:chOff x="0" y="0"/>
          <a:chExt cx="0" cy="0"/>
        </a:xfrm>
      </p:grpSpPr>
      <p:sp>
        <p:nvSpPr>
          <p:cNvPr id="175" name="Google Shape;175;p22"/>
          <p:cNvSpPr txBox="1">
            <a:spLocks noGrp="1"/>
          </p:cNvSpPr>
          <p:nvPr>
            <p:ph type="title" idx="4294967295"/>
          </p:nvPr>
        </p:nvSpPr>
        <p:spPr>
          <a:xfrm>
            <a:off x="2293950" y="415550"/>
            <a:ext cx="4556100" cy="843600"/>
          </a:xfrm>
          <a:prstGeom prst="rect">
            <a:avLst/>
          </a:prstGeom>
        </p:spPr>
        <p:txBody>
          <a:bodyPr spcFirstLastPara="1" wrap="square" lIns="0" tIns="0" rIns="0" bIns="0" anchor="t" anchorCtr="0">
            <a:noAutofit/>
          </a:bodyPr>
          <a:lstStyle/>
          <a:p>
            <a:pPr algn="ctr"/>
            <a:r>
              <a:rPr lang="en-US" spc="600" dirty="0">
                <a:solidFill>
                  <a:schemeClr val="bg1"/>
                </a:solidFill>
                <a:latin typeface="Times New Roman" panose="02020603050405020304" pitchFamily="18" charset="0"/>
                <a:cs typeface="Times New Roman" panose="02020603050405020304" pitchFamily="18" charset="0"/>
              </a:rPr>
              <a:t>CONCLUSION</a:t>
            </a:r>
            <a:br>
              <a:rPr lang="en-US" spc="600" dirty="0">
                <a:solidFill>
                  <a:schemeClr val="bg1"/>
                </a:solidFill>
                <a:latin typeface="Times New Roman" panose="02020603050405020304" pitchFamily="18" charset="0"/>
                <a:cs typeface="Times New Roman" panose="02020603050405020304" pitchFamily="18" charset="0"/>
              </a:rPr>
            </a:br>
            <a:endParaRPr b="0" dirty="0">
              <a:solidFill>
                <a:schemeClr val="bg1"/>
              </a:solidFill>
            </a:endParaRPr>
          </a:p>
        </p:txBody>
      </p:sp>
      <p:sp>
        <p:nvSpPr>
          <p:cNvPr id="176" name="Google Shape;176;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2" name="TextBox 1"/>
          <p:cNvSpPr txBox="1"/>
          <p:nvPr/>
        </p:nvSpPr>
        <p:spPr>
          <a:xfrm>
            <a:off x="865598" y="1114833"/>
            <a:ext cx="7412804" cy="3831818"/>
          </a:xfrm>
          <a:prstGeom prst="rect">
            <a:avLst/>
          </a:prstGeom>
          <a:noFill/>
        </p:spPr>
        <p:txBody>
          <a:bodyPr wrap="square" rtlCol="0">
            <a:spAutoFit/>
          </a:bodyPr>
          <a:lstStyle/>
          <a:p>
            <a:pPr algn="ctr">
              <a:lnSpc>
                <a:spcPct val="150000"/>
              </a:lnSpc>
            </a:pPr>
            <a:r>
              <a:rPr lang="en-US" sz="1800" dirty="0">
                <a:solidFill>
                  <a:schemeClr val="bg1"/>
                </a:solidFill>
                <a:latin typeface="Times New Roman" panose="02020603050405020304" pitchFamily="18" charset="0"/>
                <a:cs typeface="Times New Roman" panose="02020603050405020304" pitchFamily="18" charset="0"/>
              </a:rPr>
              <a:t>Marketing research is usually the first step in the marketing process, data are used to obtain information in order to solve problems and develop better marketing strategies.</a:t>
            </a:r>
          </a:p>
          <a:p>
            <a:pPr algn="ctr">
              <a:lnSpc>
                <a:spcPct val="150000"/>
              </a:lnSpc>
            </a:pPr>
            <a:r>
              <a:rPr lang="en-US" sz="1800" dirty="0">
                <a:solidFill>
                  <a:schemeClr val="bg1"/>
                </a:solidFill>
                <a:latin typeface="Times New Roman" panose="02020603050405020304" pitchFamily="18" charset="0"/>
                <a:cs typeface="Times New Roman" panose="02020603050405020304" pitchFamily="18" charset="0"/>
              </a:rPr>
              <a:t>data-driven decisions can be obtained via statistical reports and interactive dashboards made by data analytics team in the marketing department. highlighting the events or metrics that matter and exporting impactful images during the campaign or whenever needed, all of this made the field more competitive than before. </a:t>
            </a:r>
          </a:p>
          <a:p>
            <a:pPr>
              <a:lnSpc>
                <a:spcPct val="150000"/>
              </a:lnSpc>
            </a:pPr>
            <a:endParaRPr lang="en-US" sz="1800"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30"/>
        <p:cNvGrpSpPr/>
        <p:nvPr/>
      </p:nvGrpSpPr>
      <p:grpSpPr>
        <a:xfrm>
          <a:off x="0" y="0"/>
          <a:ext cx="0" cy="0"/>
          <a:chOff x="0" y="0"/>
          <a:chExt cx="0" cy="0"/>
        </a:xfrm>
      </p:grpSpPr>
      <p:sp>
        <p:nvSpPr>
          <p:cNvPr id="331" name="Google Shape;331;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2" name="Rectangle 1"/>
          <p:cNvSpPr/>
          <p:nvPr/>
        </p:nvSpPr>
        <p:spPr>
          <a:xfrm>
            <a:off x="781256" y="384154"/>
            <a:ext cx="3025187" cy="461665"/>
          </a:xfrm>
          <a:prstGeom prst="rect">
            <a:avLst/>
          </a:prstGeom>
        </p:spPr>
        <p:txBody>
          <a:bodyPr wrap="none">
            <a:spAutoFit/>
          </a:bodyPr>
          <a:lstStyle/>
          <a:p>
            <a:r>
              <a:rPr lang="en-US" sz="2400" b="1" spc="600" dirty="0">
                <a:solidFill>
                  <a:schemeClr val="bg1"/>
                </a:solidFill>
                <a:latin typeface="Times New Roman" panose="02020603050405020304" pitchFamily="18" charset="0"/>
                <a:cs typeface="Times New Roman" panose="02020603050405020304" pitchFamily="18" charset="0"/>
              </a:rPr>
              <a:t>REFERENCES</a:t>
            </a:r>
          </a:p>
        </p:txBody>
      </p:sp>
      <p:sp>
        <p:nvSpPr>
          <p:cNvPr id="4" name="TextBox 3">
            <a:extLst>
              <a:ext uri="{FF2B5EF4-FFF2-40B4-BE49-F238E27FC236}">
                <a16:creationId xmlns="" xmlns:a16="http://schemas.microsoft.com/office/drawing/2014/main" id="{5F8F4CF6-BEF3-EA77-60D8-5EEA17734D0A}"/>
              </a:ext>
            </a:extLst>
          </p:cNvPr>
          <p:cNvSpPr txBox="1"/>
          <p:nvPr/>
        </p:nvSpPr>
        <p:spPr>
          <a:xfrm>
            <a:off x="1015642" y="1068333"/>
            <a:ext cx="7255055" cy="3323987"/>
          </a:xfrm>
          <a:prstGeom prst="rect">
            <a:avLst/>
          </a:prstGeom>
          <a:noFill/>
        </p:spPr>
        <p:txBody>
          <a:bodyPr wrap="square" rtlCol="0">
            <a:spAutoFit/>
          </a:bodyPr>
          <a:lstStyle/>
          <a:p>
            <a:pPr marL="342900" indent="-342900">
              <a:lnSpc>
                <a:spcPct val="150000"/>
              </a:lnSpc>
              <a:buClr>
                <a:schemeClr val="tx2"/>
              </a:buClr>
              <a:buAutoNum type="arabicPeriod"/>
            </a:pPr>
            <a:r>
              <a:rPr lang="en-US" dirty="0">
                <a:solidFill>
                  <a:schemeClr val="bg1"/>
                </a:solidFill>
                <a:latin typeface="Times New Roman" panose="02020603050405020304" pitchFamily="18" charset="0"/>
                <a:cs typeface="Times New Roman" panose="02020603050405020304" pitchFamily="18" charset="0"/>
              </a:rPr>
              <a:t>“https://waypointmc.com/blog/analyzing-</a:t>
            </a:r>
            <a:r>
              <a:rPr lang="en-US" dirty="0" err="1">
                <a:solidFill>
                  <a:schemeClr val="bg1"/>
                </a:solidFill>
                <a:latin typeface="Times New Roman" panose="02020603050405020304" pitchFamily="18" charset="0"/>
                <a:cs typeface="Times New Roman" panose="02020603050405020304" pitchFamily="18" charset="0"/>
              </a:rPr>
              <a:t>marketingresults</a:t>
            </a:r>
            <a:r>
              <a:rPr lang="en-US" dirty="0">
                <a:solidFill>
                  <a:schemeClr val="bg1"/>
                </a:solidFill>
                <a:latin typeface="Times New Roman" panose="02020603050405020304" pitchFamily="18" charset="0"/>
                <a:cs typeface="Times New Roman" panose="02020603050405020304" pitchFamily="18" charset="0"/>
              </a:rPr>
              <a:t>#:~:text=What%20is%20Marketing%20Analysis%3F,improve%20future%20conv ersions%20or%20sales.” </a:t>
            </a:r>
          </a:p>
          <a:p>
            <a:pPr marL="342900" indent="-342900">
              <a:lnSpc>
                <a:spcPct val="150000"/>
              </a:lnSpc>
              <a:buClr>
                <a:schemeClr val="tx2"/>
              </a:buClr>
              <a:buAutoNum type="arabicPeriod"/>
            </a:pPr>
            <a:r>
              <a:rPr lang="en-US" dirty="0">
                <a:solidFill>
                  <a:schemeClr val="bg1"/>
                </a:solidFill>
                <a:latin typeface="Times New Roman" panose="02020603050405020304" pitchFamily="18" charset="0"/>
                <a:cs typeface="Times New Roman" panose="02020603050405020304" pitchFamily="18" charset="0"/>
              </a:rPr>
              <a:t> “Market analysis: accessing your business opportunities” by William Winston, Robert E Stevens, Philip K </a:t>
            </a:r>
            <a:r>
              <a:rPr lang="en-US" dirty="0" err="1">
                <a:solidFill>
                  <a:schemeClr val="bg1"/>
                </a:solidFill>
                <a:latin typeface="Times New Roman" panose="02020603050405020304" pitchFamily="18" charset="0"/>
                <a:cs typeface="Times New Roman" panose="02020603050405020304" pitchFamily="18" charset="0"/>
              </a:rPr>
              <a:t>Sherwoa</a:t>
            </a:r>
            <a:r>
              <a:rPr lang="en-US" dirty="0">
                <a:solidFill>
                  <a:schemeClr val="bg1"/>
                </a:solidFill>
                <a:latin typeface="Times New Roman" panose="02020603050405020304" pitchFamily="18" charset="0"/>
                <a:cs typeface="Times New Roman" panose="02020603050405020304" pitchFamily="18" charset="0"/>
              </a:rPr>
              <a:t>, John Paul Dunn. copyright year 1993.</a:t>
            </a:r>
          </a:p>
          <a:p>
            <a:pPr marL="342900" indent="-342900">
              <a:lnSpc>
                <a:spcPct val="150000"/>
              </a:lnSpc>
              <a:buClr>
                <a:schemeClr val="tx2"/>
              </a:buClr>
              <a:buAutoNum type="arabicPeriod"/>
            </a:pPr>
            <a:r>
              <a:rPr lang="en-US" dirty="0">
                <a:solidFill>
                  <a:schemeClr val="bg1"/>
                </a:solidFill>
                <a:latin typeface="Times New Roman" panose="02020603050405020304" pitchFamily="18" charset="0"/>
                <a:cs typeface="Times New Roman" panose="02020603050405020304" pitchFamily="18" charset="0"/>
              </a:rPr>
              <a:t> https://www.agorapulse.com/blog/marketing-analytics-case-studies/ </a:t>
            </a:r>
          </a:p>
          <a:p>
            <a:pPr marL="342900" indent="-342900">
              <a:lnSpc>
                <a:spcPct val="150000"/>
              </a:lnSpc>
              <a:buClr>
                <a:schemeClr val="tx2"/>
              </a:buClr>
              <a:buAutoNum type="arabicPeriod"/>
            </a:pPr>
            <a:r>
              <a:rPr lang="en-US" dirty="0">
                <a:solidFill>
                  <a:schemeClr val="bg1"/>
                </a:solidFill>
                <a:latin typeface="Times New Roman" panose="02020603050405020304" pitchFamily="18" charset="0"/>
                <a:cs typeface="Times New Roman" panose="02020603050405020304" pitchFamily="18" charset="0"/>
              </a:rPr>
              <a:t> https://pulse.microsoft.com/en/transform-en/na/fa1-how-microsoft-became-anintelligence-driven-organization-and-how-your-business-could-do-the-same/ </a:t>
            </a:r>
          </a:p>
          <a:p>
            <a:pPr marL="342900" indent="-342900">
              <a:lnSpc>
                <a:spcPct val="150000"/>
              </a:lnSpc>
              <a:buClr>
                <a:schemeClr val="tx2"/>
              </a:buClr>
              <a:buAutoNum type="arabicPeriod"/>
            </a:pPr>
            <a:r>
              <a:rPr lang="en-US" dirty="0">
                <a:solidFill>
                  <a:schemeClr val="bg1"/>
                </a:solidFill>
                <a:latin typeface="Times New Roman" panose="02020603050405020304" pitchFamily="18" charset="0"/>
                <a:cs typeface="Times New Roman" panose="02020603050405020304" pitchFamily="18" charset="0"/>
              </a:rPr>
              <a:t>https://www.researchgate.net/publication/364616957_Marketing_Analytics_Case_Study_ </a:t>
            </a:r>
            <a:r>
              <a:rPr lang="en-US" dirty="0" err="1">
                <a:solidFill>
                  <a:schemeClr val="bg1"/>
                </a:solidFill>
                <a:latin typeface="Times New Roman" panose="02020603050405020304" pitchFamily="18" charset="0"/>
                <a:cs typeface="Times New Roman" panose="02020603050405020304" pitchFamily="18" charset="0"/>
              </a:rPr>
              <a:t>Hotel_Catalonia_Barcelona_Plaza</a:t>
            </a:r>
            <a:endParaRPr lang="en-US" dirty="0">
              <a:solidFill>
                <a:schemeClr val="bg1"/>
              </a:solidFill>
              <a:latin typeface="Times New Roman" panose="02020603050405020304" pitchFamily="18" charset="0"/>
              <a:cs typeface="Times New Roman" panose="02020603050405020304" pitchFamily="18" charset="0"/>
            </a:endParaRPr>
          </a:p>
        </p:txBody>
      </p:sp>
      <p:grpSp>
        <p:nvGrpSpPr>
          <p:cNvPr id="5" name="Google Shape;710;p47"/>
          <p:cNvGrpSpPr/>
          <p:nvPr/>
        </p:nvGrpSpPr>
        <p:grpSpPr>
          <a:xfrm>
            <a:off x="223100" y="377546"/>
            <a:ext cx="542710" cy="468273"/>
            <a:chOff x="1926350" y="995225"/>
            <a:chExt cx="428650" cy="356600"/>
          </a:xfrm>
        </p:grpSpPr>
        <p:sp>
          <p:nvSpPr>
            <p:cNvPr id="6" name="Google Shape;711;p47"/>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 name="Google Shape;712;p47"/>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 name="Google Shape;713;p47"/>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 name="Google Shape;714;p47"/>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extLst>
      <p:ext uri="{BB962C8B-B14F-4D97-AF65-F5344CB8AC3E}">
        <p14:creationId xmlns:p14="http://schemas.microsoft.com/office/powerpoint/2010/main" val="688743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ctrTitle"/>
          </p:nvPr>
        </p:nvSpPr>
        <p:spPr>
          <a:xfrm>
            <a:off x="1950354" y="102741"/>
            <a:ext cx="5040600" cy="695521"/>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smtClean="0"/>
              <a:t>agenda</a:t>
            </a:r>
            <a:endParaRPr dirty="0"/>
          </a:p>
        </p:txBody>
      </p:sp>
      <p:sp>
        <p:nvSpPr>
          <p:cNvPr id="134" name="Oval 133">
            <a:extLst>
              <a:ext uri="{FF2B5EF4-FFF2-40B4-BE49-F238E27FC236}">
                <a16:creationId xmlns="" xmlns:a16="http://schemas.microsoft.com/office/drawing/2014/main" id="{147C94CD-5285-A6B4-B407-E43E8B2BB0BC}"/>
              </a:ext>
            </a:extLst>
          </p:cNvPr>
          <p:cNvSpPr/>
          <p:nvPr/>
        </p:nvSpPr>
        <p:spPr>
          <a:xfrm>
            <a:off x="384875" y="1260779"/>
            <a:ext cx="610880" cy="479395"/>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p>
        </p:txBody>
      </p:sp>
      <p:pic>
        <p:nvPicPr>
          <p:cNvPr id="135" name="Picture 134">
            <a:extLst>
              <a:ext uri="{FF2B5EF4-FFF2-40B4-BE49-F238E27FC236}">
                <a16:creationId xmlns="" xmlns:a16="http://schemas.microsoft.com/office/drawing/2014/main" id="{1313A727-000B-D5A5-2256-3B88119A7199}"/>
              </a:ext>
            </a:extLst>
          </p:cNvPr>
          <p:cNvPicPr>
            <a:picLocks noChangeAspect="1"/>
          </p:cNvPicPr>
          <p:nvPr/>
        </p:nvPicPr>
        <p:blipFill>
          <a:blip r:embed="rId3"/>
          <a:stretch>
            <a:fillRect/>
          </a:stretch>
        </p:blipFill>
        <p:spPr>
          <a:xfrm>
            <a:off x="4407938" y="1238155"/>
            <a:ext cx="499915" cy="530398"/>
          </a:xfrm>
          <a:prstGeom prst="rect">
            <a:avLst/>
          </a:prstGeom>
        </p:spPr>
      </p:pic>
      <p:pic>
        <p:nvPicPr>
          <p:cNvPr id="136" name="Picture 135">
            <a:extLst>
              <a:ext uri="{FF2B5EF4-FFF2-40B4-BE49-F238E27FC236}">
                <a16:creationId xmlns="" xmlns:a16="http://schemas.microsoft.com/office/drawing/2014/main" id="{184F2FAE-AA46-5295-0153-FFA76704B452}"/>
              </a:ext>
            </a:extLst>
          </p:cNvPr>
          <p:cNvPicPr>
            <a:picLocks noChangeAspect="1"/>
          </p:cNvPicPr>
          <p:nvPr/>
        </p:nvPicPr>
        <p:blipFill>
          <a:blip r:embed="rId3"/>
          <a:stretch>
            <a:fillRect/>
          </a:stretch>
        </p:blipFill>
        <p:spPr>
          <a:xfrm>
            <a:off x="2294400" y="1280190"/>
            <a:ext cx="499915" cy="530398"/>
          </a:xfrm>
          <a:prstGeom prst="rect">
            <a:avLst/>
          </a:prstGeom>
        </p:spPr>
      </p:pic>
      <p:pic>
        <p:nvPicPr>
          <p:cNvPr id="137" name="Picture 136">
            <a:extLst>
              <a:ext uri="{FF2B5EF4-FFF2-40B4-BE49-F238E27FC236}">
                <a16:creationId xmlns="" xmlns:a16="http://schemas.microsoft.com/office/drawing/2014/main" id="{09BD290B-B32B-6E37-69BD-68C289739393}"/>
              </a:ext>
            </a:extLst>
          </p:cNvPr>
          <p:cNvPicPr>
            <a:picLocks noChangeAspect="1"/>
          </p:cNvPicPr>
          <p:nvPr/>
        </p:nvPicPr>
        <p:blipFill>
          <a:blip r:embed="rId3"/>
          <a:stretch>
            <a:fillRect/>
          </a:stretch>
        </p:blipFill>
        <p:spPr>
          <a:xfrm>
            <a:off x="6557328" y="1235602"/>
            <a:ext cx="499915" cy="530398"/>
          </a:xfrm>
          <a:prstGeom prst="rect">
            <a:avLst/>
          </a:prstGeom>
        </p:spPr>
      </p:pic>
      <p:pic>
        <p:nvPicPr>
          <p:cNvPr id="138" name="Picture 137">
            <a:extLst>
              <a:ext uri="{FF2B5EF4-FFF2-40B4-BE49-F238E27FC236}">
                <a16:creationId xmlns="" xmlns:a16="http://schemas.microsoft.com/office/drawing/2014/main" id="{6F4B613A-FA19-B2A8-4DA5-4456CE8C92F1}"/>
              </a:ext>
            </a:extLst>
          </p:cNvPr>
          <p:cNvPicPr>
            <a:picLocks noChangeAspect="1"/>
          </p:cNvPicPr>
          <p:nvPr/>
        </p:nvPicPr>
        <p:blipFill>
          <a:blip r:embed="rId3"/>
          <a:stretch>
            <a:fillRect/>
          </a:stretch>
        </p:blipFill>
        <p:spPr>
          <a:xfrm>
            <a:off x="431965" y="2664825"/>
            <a:ext cx="499915" cy="530398"/>
          </a:xfrm>
          <a:prstGeom prst="rect">
            <a:avLst/>
          </a:prstGeom>
        </p:spPr>
      </p:pic>
      <p:pic>
        <p:nvPicPr>
          <p:cNvPr id="139" name="Picture 138">
            <a:extLst>
              <a:ext uri="{FF2B5EF4-FFF2-40B4-BE49-F238E27FC236}">
                <a16:creationId xmlns="" xmlns:a16="http://schemas.microsoft.com/office/drawing/2014/main" id="{542B2DA2-FD43-89CD-6C77-5C37A105D483}"/>
              </a:ext>
            </a:extLst>
          </p:cNvPr>
          <p:cNvPicPr>
            <a:picLocks noChangeAspect="1"/>
          </p:cNvPicPr>
          <p:nvPr/>
        </p:nvPicPr>
        <p:blipFill>
          <a:blip r:embed="rId3"/>
          <a:stretch>
            <a:fillRect/>
          </a:stretch>
        </p:blipFill>
        <p:spPr>
          <a:xfrm>
            <a:off x="8223347" y="2668414"/>
            <a:ext cx="499915" cy="530398"/>
          </a:xfrm>
          <a:prstGeom prst="rect">
            <a:avLst/>
          </a:prstGeom>
        </p:spPr>
      </p:pic>
      <p:pic>
        <p:nvPicPr>
          <p:cNvPr id="140" name="Picture 139">
            <a:extLst>
              <a:ext uri="{FF2B5EF4-FFF2-40B4-BE49-F238E27FC236}">
                <a16:creationId xmlns="" xmlns:a16="http://schemas.microsoft.com/office/drawing/2014/main" id="{92284837-3B1B-889D-136A-3DA92DA05CC4}"/>
              </a:ext>
            </a:extLst>
          </p:cNvPr>
          <p:cNvPicPr>
            <a:picLocks noChangeAspect="1"/>
          </p:cNvPicPr>
          <p:nvPr/>
        </p:nvPicPr>
        <p:blipFill>
          <a:blip r:embed="rId3"/>
          <a:stretch>
            <a:fillRect/>
          </a:stretch>
        </p:blipFill>
        <p:spPr>
          <a:xfrm>
            <a:off x="4465087" y="2668722"/>
            <a:ext cx="499915" cy="530398"/>
          </a:xfrm>
          <a:prstGeom prst="rect">
            <a:avLst/>
          </a:prstGeom>
        </p:spPr>
      </p:pic>
      <p:pic>
        <p:nvPicPr>
          <p:cNvPr id="141" name="Picture 140">
            <a:extLst>
              <a:ext uri="{FF2B5EF4-FFF2-40B4-BE49-F238E27FC236}">
                <a16:creationId xmlns="" xmlns:a16="http://schemas.microsoft.com/office/drawing/2014/main" id="{318601DB-6A14-FE08-67E7-F9D0CE17B5F3}"/>
              </a:ext>
            </a:extLst>
          </p:cNvPr>
          <p:cNvPicPr>
            <a:picLocks noChangeAspect="1"/>
          </p:cNvPicPr>
          <p:nvPr/>
        </p:nvPicPr>
        <p:blipFill>
          <a:blip r:embed="rId3"/>
          <a:stretch>
            <a:fillRect/>
          </a:stretch>
        </p:blipFill>
        <p:spPr>
          <a:xfrm>
            <a:off x="2334781" y="2661724"/>
            <a:ext cx="499915" cy="530398"/>
          </a:xfrm>
          <a:prstGeom prst="rect">
            <a:avLst/>
          </a:prstGeom>
        </p:spPr>
      </p:pic>
      <p:pic>
        <p:nvPicPr>
          <p:cNvPr id="142" name="Picture 141">
            <a:extLst>
              <a:ext uri="{FF2B5EF4-FFF2-40B4-BE49-F238E27FC236}">
                <a16:creationId xmlns="" xmlns:a16="http://schemas.microsoft.com/office/drawing/2014/main" id="{5A7AA74D-B16D-5D80-30CD-07DB71A6B13F}"/>
              </a:ext>
            </a:extLst>
          </p:cNvPr>
          <p:cNvPicPr>
            <a:picLocks noChangeAspect="1"/>
          </p:cNvPicPr>
          <p:nvPr/>
        </p:nvPicPr>
        <p:blipFill>
          <a:blip r:embed="rId3"/>
          <a:stretch>
            <a:fillRect/>
          </a:stretch>
        </p:blipFill>
        <p:spPr>
          <a:xfrm>
            <a:off x="6557327" y="2661058"/>
            <a:ext cx="499915" cy="530398"/>
          </a:xfrm>
          <a:prstGeom prst="rect">
            <a:avLst/>
          </a:prstGeom>
        </p:spPr>
      </p:pic>
      <p:pic>
        <p:nvPicPr>
          <p:cNvPr id="144" name="Picture 143">
            <a:extLst>
              <a:ext uri="{FF2B5EF4-FFF2-40B4-BE49-F238E27FC236}">
                <a16:creationId xmlns="" xmlns:a16="http://schemas.microsoft.com/office/drawing/2014/main" id="{DEE9E454-0BCD-A21F-3772-FD4CB94DF11A}"/>
              </a:ext>
            </a:extLst>
          </p:cNvPr>
          <p:cNvPicPr>
            <a:picLocks noChangeAspect="1"/>
          </p:cNvPicPr>
          <p:nvPr/>
        </p:nvPicPr>
        <p:blipFill>
          <a:blip r:embed="rId3"/>
          <a:stretch>
            <a:fillRect/>
          </a:stretch>
        </p:blipFill>
        <p:spPr>
          <a:xfrm>
            <a:off x="5016555" y="4098039"/>
            <a:ext cx="499915" cy="530398"/>
          </a:xfrm>
          <a:prstGeom prst="rect">
            <a:avLst/>
          </a:prstGeom>
        </p:spPr>
      </p:pic>
      <p:sp>
        <p:nvSpPr>
          <p:cNvPr id="145" name="TextBox 144">
            <a:extLst>
              <a:ext uri="{FF2B5EF4-FFF2-40B4-BE49-F238E27FC236}">
                <a16:creationId xmlns="" xmlns:a16="http://schemas.microsoft.com/office/drawing/2014/main" id="{8A7A80F0-264C-13B8-0867-CFFE1A616E6A}"/>
              </a:ext>
            </a:extLst>
          </p:cNvPr>
          <p:cNvSpPr txBox="1"/>
          <p:nvPr/>
        </p:nvSpPr>
        <p:spPr>
          <a:xfrm>
            <a:off x="378077" y="1344071"/>
            <a:ext cx="624475" cy="307777"/>
          </a:xfrm>
          <a:prstGeom prst="rect">
            <a:avLst/>
          </a:prstGeom>
          <a:noFill/>
        </p:spPr>
        <p:txBody>
          <a:bodyPr wrap="square" rtlCol="0">
            <a:spAutoFit/>
          </a:bodyPr>
          <a:lstStyle/>
          <a:p>
            <a:pPr algn="ctr"/>
            <a:r>
              <a:rPr lang="en-US" dirty="0"/>
              <a:t>01</a:t>
            </a:r>
          </a:p>
        </p:txBody>
      </p:sp>
      <p:sp>
        <p:nvSpPr>
          <p:cNvPr id="147" name="TextBox 146">
            <a:extLst>
              <a:ext uri="{FF2B5EF4-FFF2-40B4-BE49-F238E27FC236}">
                <a16:creationId xmlns="" xmlns:a16="http://schemas.microsoft.com/office/drawing/2014/main" id="{90D3D0F5-68E3-08AD-1A71-C98311EF51BA}"/>
              </a:ext>
            </a:extLst>
          </p:cNvPr>
          <p:cNvSpPr txBox="1"/>
          <p:nvPr/>
        </p:nvSpPr>
        <p:spPr>
          <a:xfrm>
            <a:off x="8203723" y="2738981"/>
            <a:ext cx="499915" cy="369332"/>
          </a:xfrm>
          <a:prstGeom prst="rect">
            <a:avLst/>
          </a:prstGeom>
          <a:noFill/>
        </p:spPr>
        <p:txBody>
          <a:bodyPr wrap="square" rtlCol="0">
            <a:spAutoFit/>
          </a:bodyPr>
          <a:lstStyle/>
          <a:p>
            <a:pPr algn="ctr"/>
            <a:r>
              <a:rPr lang="en-US" dirty="0"/>
              <a:t>10</a:t>
            </a:r>
          </a:p>
        </p:txBody>
      </p:sp>
      <p:sp>
        <p:nvSpPr>
          <p:cNvPr id="148" name="TextBox 147">
            <a:extLst>
              <a:ext uri="{FF2B5EF4-FFF2-40B4-BE49-F238E27FC236}">
                <a16:creationId xmlns="" xmlns:a16="http://schemas.microsoft.com/office/drawing/2014/main" id="{65C24092-265D-70BB-4E02-793A4F1C49F3}"/>
              </a:ext>
            </a:extLst>
          </p:cNvPr>
          <p:cNvSpPr txBox="1"/>
          <p:nvPr/>
        </p:nvSpPr>
        <p:spPr>
          <a:xfrm>
            <a:off x="6557327" y="1330118"/>
            <a:ext cx="499915" cy="369332"/>
          </a:xfrm>
          <a:prstGeom prst="rect">
            <a:avLst/>
          </a:prstGeom>
          <a:noFill/>
        </p:spPr>
        <p:txBody>
          <a:bodyPr wrap="square" rtlCol="0">
            <a:spAutoFit/>
          </a:bodyPr>
          <a:lstStyle/>
          <a:p>
            <a:pPr algn="ctr"/>
            <a:r>
              <a:rPr lang="en-US" dirty="0"/>
              <a:t>04</a:t>
            </a:r>
          </a:p>
        </p:txBody>
      </p:sp>
      <p:sp>
        <p:nvSpPr>
          <p:cNvPr id="149" name="TextBox 148">
            <a:extLst>
              <a:ext uri="{FF2B5EF4-FFF2-40B4-BE49-F238E27FC236}">
                <a16:creationId xmlns="" xmlns:a16="http://schemas.microsoft.com/office/drawing/2014/main" id="{377FFB11-EDD2-1BC5-A025-014E43929500}"/>
              </a:ext>
            </a:extLst>
          </p:cNvPr>
          <p:cNvSpPr txBox="1"/>
          <p:nvPr/>
        </p:nvSpPr>
        <p:spPr>
          <a:xfrm>
            <a:off x="2273789" y="1317058"/>
            <a:ext cx="499915" cy="369332"/>
          </a:xfrm>
          <a:prstGeom prst="rect">
            <a:avLst/>
          </a:prstGeom>
          <a:noFill/>
        </p:spPr>
        <p:txBody>
          <a:bodyPr wrap="square" rtlCol="0">
            <a:spAutoFit/>
          </a:bodyPr>
          <a:lstStyle/>
          <a:p>
            <a:pPr algn="ctr"/>
            <a:r>
              <a:rPr lang="en-US" dirty="0"/>
              <a:t>02</a:t>
            </a:r>
          </a:p>
        </p:txBody>
      </p:sp>
      <p:sp>
        <p:nvSpPr>
          <p:cNvPr id="150" name="TextBox 149">
            <a:extLst>
              <a:ext uri="{FF2B5EF4-FFF2-40B4-BE49-F238E27FC236}">
                <a16:creationId xmlns="" xmlns:a16="http://schemas.microsoft.com/office/drawing/2014/main" id="{E7A641C2-E2B9-14FC-220C-EC2704AE7CAB}"/>
              </a:ext>
            </a:extLst>
          </p:cNvPr>
          <p:cNvSpPr txBox="1"/>
          <p:nvPr/>
        </p:nvSpPr>
        <p:spPr>
          <a:xfrm>
            <a:off x="419586" y="2745358"/>
            <a:ext cx="499915" cy="369332"/>
          </a:xfrm>
          <a:prstGeom prst="rect">
            <a:avLst/>
          </a:prstGeom>
          <a:noFill/>
        </p:spPr>
        <p:txBody>
          <a:bodyPr wrap="square" rtlCol="0">
            <a:spAutoFit/>
          </a:bodyPr>
          <a:lstStyle/>
          <a:p>
            <a:pPr algn="ctr"/>
            <a:r>
              <a:rPr lang="en-US" dirty="0"/>
              <a:t>06</a:t>
            </a:r>
          </a:p>
        </p:txBody>
      </p:sp>
      <p:sp>
        <p:nvSpPr>
          <p:cNvPr id="151" name="TextBox 150">
            <a:extLst>
              <a:ext uri="{FF2B5EF4-FFF2-40B4-BE49-F238E27FC236}">
                <a16:creationId xmlns="" xmlns:a16="http://schemas.microsoft.com/office/drawing/2014/main" id="{37DE0A98-9EB0-7C37-1F20-331CD3C38105}"/>
              </a:ext>
            </a:extLst>
          </p:cNvPr>
          <p:cNvSpPr txBox="1"/>
          <p:nvPr/>
        </p:nvSpPr>
        <p:spPr>
          <a:xfrm>
            <a:off x="2338740" y="2730513"/>
            <a:ext cx="499915" cy="369332"/>
          </a:xfrm>
          <a:prstGeom prst="rect">
            <a:avLst/>
          </a:prstGeom>
          <a:noFill/>
        </p:spPr>
        <p:txBody>
          <a:bodyPr wrap="square" rtlCol="0">
            <a:spAutoFit/>
          </a:bodyPr>
          <a:lstStyle/>
          <a:p>
            <a:pPr algn="ctr"/>
            <a:r>
              <a:rPr lang="en-US" dirty="0"/>
              <a:t>07</a:t>
            </a:r>
          </a:p>
        </p:txBody>
      </p:sp>
      <p:sp>
        <p:nvSpPr>
          <p:cNvPr id="152" name="TextBox 151">
            <a:extLst>
              <a:ext uri="{FF2B5EF4-FFF2-40B4-BE49-F238E27FC236}">
                <a16:creationId xmlns="" xmlns:a16="http://schemas.microsoft.com/office/drawing/2014/main" id="{687C2A3C-4DFA-59F0-4625-ED880ABF7F04}"/>
              </a:ext>
            </a:extLst>
          </p:cNvPr>
          <p:cNvSpPr txBox="1"/>
          <p:nvPr/>
        </p:nvSpPr>
        <p:spPr>
          <a:xfrm>
            <a:off x="4477399" y="2721858"/>
            <a:ext cx="499915" cy="369332"/>
          </a:xfrm>
          <a:prstGeom prst="rect">
            <a:avLst/>
          </a:prstGeom>
          <a:noFill/>
        </p:spPr>
        <p:txBody>
          <a:bodyPr wrap="square" rtlCol="0">
            <a:spAutoFit/>
          </a:bodyPr>
          <a:lstStyle/>
          <a:p>
            <a:pPr algn="ctr"/>
            <a:r>
              <a:rPr lang="en-US" dirty="0"/>
              <a:t>08</a:t>
            </a:r>
          </a:p>
        </p:txBody>
      </p:sp>
      <p:sp>
        <p:nvSpPr>
          <p:cNvPr id="153" name="TextBox 152">
            <a:extLst>
              <a:ext uri="{FF2B5EF4-FFF2-40B4-BE49-F238E27FC236}">
                <a16:creationId xmlns="" xmlns:a16="http://schemas.microsoft.com/office/drawing/2014/main" id="{BD59033D-56A5-5E14-8292-0661DD9E25DA}"/>
              </a:ext>
            </a:extLst>
          </p:cNvPr>
          <p:cNvSpPr txBox="1"/>
          <p:nvPr/>
        </p:nvSpPr>
        <p:spPr>
          <a:xfrm>
            <a:off x="6560563" y="2738981"/>
            <a:ext cx="499915" cy="369332"/>
          </a:xfrm>
          <a:prstGeom prst="rect">
            <a:avLst/>
          </a:prstGeom>
          <a:noFill/>
        </p:spPr>
        <p:txBody>
          <a:bodyPr wrap="square" rtlCol="0">
            <a:spAutoFit/>
          </a:bodyPr>
          <a:lstStyle/>
          <a:p>
            <a:pPr algn="ctr"/>
            <a:r>
              <a:rPr lang="en-US" dirty="0"/>
              <a:t>09</a:t>
            </a:r>
          </a:p>
        </p:txBody>
      </p:sp>
      <p:sp>
        <p:nvSpPr>
          <p:cNvPr id="154" name="TextBox 153">
            <a:extLst>
              <a:ext uri="{FF2B5EF4-FFF2-40B4-BE49-F238E27FC236}">
                <a16:creationId xmlns="" xmlns:a16="http://schemas.microsoft.com/office/drawing/2014/main" id="{AFF3F05A-4147-79AD-6980-B2A56D6792D1}"/>
              </a:ext>
            </a:extLst>
          </p:cNvPr>
          <p:cNvSpPr txBox="1"/>
          <p:nvPr/>
        </p:nvSpPr>
        <p:spPr>
          <a:xfrm>
            <a:off x="4396506" y="1332307"/>
            <a:ext cx="499915" cy="369332"/>
          </a:xfrm>
          <a:prstGeom prst="rect">
            <a:avLst/>
          </a:prstGeom>
          <a:noFill/>
        </p:spPr>
        <p:txBody>
          <a:bodyPr wrap="square" rtlCol="0">
            <a:spAutoFit/>
          </a:bodyPr>
          <a:lstStyle/>
          <a:p>
            <a:pPr algn="ctr"/>
            <a:r>
              <a:rPr lang="en-US" dirty="0"/>
              <a:t>03</a:t>
            </a:r>
          </a:p>
        </p:txBody>
      </p:sp>
      <p:cxnSp>
        <p:nvCxnSpPr>
          <p:cNvPr id="156" name="Straight Connector 155">
            <a:extLst>
              <a:ext uri="{FF2B5EF4-FFF2-40B4-BE49-F238E27FC236}">
                <a16:creationId xmlns="" xmlns:a16="http://schemas.microsoft.com/office/drawing/2014/main" id="{C09076F4-891A-D795-F3F5-470791497E74}"/>
              </a:ext>
            </a:extLst>
          </p:cNvPr>
          <p:cNvCxnSpPr>
            <a:cxnSpLocks/>
            <a:stCxn id="138" idx="3"/>
            <a:endCxn id="151" idx="1"/>
          </p:cNvCxnSpPr>
          <p:nvPr/>
        </p:nvCxnSpPr>
        <p:spPr>
          <a:xfrm flipV="1">
            <a:off x="931880" y="2915179"/>
            <a:ext cx="1406860" cy="1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 xmlns:a16="http://schemas.microsoft.com/office/drawing/2014/main" id="{6FA4CCE8-7510-671D-796F-3BF50E4BDE60}"/>
              </a:ext>
            </a:extLst>
          </p:cNvPr>
          <p:cNvCxnSpPr>
            <a:cxnSpLocks/>
            <a:stCxn id="152" idx="1"/>
            <a:endCxn id="151" idx="3"/>
          </p:cNvCxnSpPr>
          <p:nvPr/>
        </p:nvCxnSpPr>
        <p:spPr>
          <a:xfrm flipH="1">
            <a:off x="2838655" y="2906524"/>
            <a:ext cx="1638744" cy="8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 xmlns:a16="http://schemas.microsoft.com/office/drawing/2014/main" id="{AB7B21B0-2CBE-24D4-3EB4-BF281D749364}"/>
              </a:ext>
            </a:extLst>
          </p:cNvPr>
          <p:cNvCxnSpPr>
            <a:cxnSpLocks/>
            <a:stCxn id="153" idx="1"/>
            <a:endCxn id="152" idx="3"/>
          </p:cNvCxnSpPr>
          <p:nvPr/>
        </p:nvCxnSpPr>
        <p:spPr>
          <a:xfrm flipH="1" flipV="1">
            <a:off x="4977314" y="2906524"/>
            <a:ext cx="1583249" cy="17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 xmlns:a16="http://schemas.microsoft.com/office/drawing/2014/main" id="{07533150-D250-082F-CA18-610F3920355E}"/>
              </a:ext>
            </a:extLst>
          </p:cNvPr>
          <p:cNvCxnSpPr>
            <a:cxnSpLocks/>
            <a:stCxn id="134" idx="6"/>
            <a:endCxn id="149" idx="1"/>
          </p:cNvCxnSpPr>
          <p:nvPr/>
        </p:nvCxnSpPr>
        <p:spPr>
          <a:xfrm>
            <a:off x="995755" y="1500477"/>
            <a:ext cx="1278034" cy="1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 xmlns:a16="http://schemas.microsoft.com/office/drawing/2014/main" id="{66CCF85D-B811-5FF4-8D7C-7304104625AA}"/>
              </a:ext>
            </a:extLst>
          </p:cNvPr>
          <p:cNvCxnSpPr>
            <a:cxnSpLocks/>
            <a:stCxn id="149" idx="3"/>
            <a:endCxn id="154" idx="1"/>
          </p:cNvCxnSpPr>
          <p:nvPr/>
        </p:nvCxnSpPr>
        <p:spPr>
          <a:xfrm>
            <a:off x="2773704" y="1501724"/>
            <a:ext cx="1622802" cy="15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 xmlns:a16="http://schemas.microsoft.com/office/drawing/2014/main" id="{7A834858-9790-89C5-85D5-B9811C9849C0}"/>
              </a:ext>
            </a:extLst>
          </p:cNvPr>
          <p:cNvCxnSpPr>
            <a:cxnSpLocks/>
            <a:stCxn id="148" idx="1"/>
            <a:endCxn id="154" idx="3"/>
          </p:cNvCxnSpPr>
          <p:nvPr/>
        </p:nvCxnSpPr>
        <p:spPr>
          <a:xfrm flipH="1">
            <a:off x="4896421" y="1514784"/>
            <a:ext cx="1660906" cy="2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 xmlns:a16="http://schemas.microsoft.com/office/drawing/2014/main" id="{3081C57C-4175-9DA0-E348-C82DF8B8F802}"/>
              </a:ext>
            </a:extLst>
          </p:cNvPr>
          <p:cNvCxnSpPr>
            <a:cxnSpLocks/>
            <a:stCxn id="137" idx="3"/>
            <a:endCxn id="143" idx="1"/>
          </p:cNvCxnSpPr>
          <p:nvPr/>
        </p:nvCxnSpPr>
        <p:spPr>
          <a:xfrm>
            <a:off x="7057243" y="1500801"/>
            <a:ext cx="11495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 xmlns:a16="http://schemas.microsoft.com/office/drawing/2014/main" id="{01D270BB-9B1D-CC9B-4814-5663F218B2F7}"/>
              </a:ext>
            </a:extLst>
          </p:cNvPr>
          <p:cNvCxnSpPr>
            <a:cxnSpLocks/>
            <a:stCxn id="142" idx="3"/>
          </p:cNvCxnSpPr>
          <p:nvPr/>
        </p:nvCxnSpPr>
        <p:spPr>
          <a:xfrm flipV="1">
            <a:off x="7057242" y="2923647"/>
            <a:ext cx="1146481" cy="2610"/>
          </a:xfrm>
          <a:prstGeom prst="line">
            <a:avLst/>
          </a:prstGeom>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 xmlns:a16="http://schemas.microsoft.com/office/drawing/2014/main" id="{DCA530EF-95C4-717C-E7AF-40963B3661D0}"/>
              </a:ext>
            </a:extLst>
          </p:cNvPr>
          <p:cNvSpPr txBox="1"/>
          <p:nvPr/>
        </p:nvSpPr>
        <p:spPr>
          <a:xfrm>
            <a:off x="191002" y="1825868"/>
            <a:ext cx="1481755" cy="523220"/>
          </a:xfrm>
          <a:prstGeom prst="rect">
            <a:avLst/>
          </a:prstGeom>
          <a:noFill/>
        </p:spPr>
        <p:txBody>
          <a:bodyPr wrap="square" rtlCol="0">
            <a:spAutoFit/>
          </a:bodyPr>
          <a:lstStyle/>
          <a:p>
            <a:r>
              <a:rPr lang="en-US" sz="1400" b="1" dirty="0" smtClean="0">
                <a:solidFill>
                  <a:schemeClr val="bg1"/>
                </a:solidFill>
              </a:rPr>
              <a:t>Recap on previous</a:t>
            </a:r>
            <a:endParaRPr lang="en-US" sz="1400" b="1" dirty="0">
              <a:solidFill>
                <a:schemeClr val="bg1"/>
              </a:solidFill>
            </a:endParaRPr>
          </a:p>
        </p:txBody>
      </p:sp>
      <p:sp>
        <p:nvSpPr>
          <p:cNvPr id="165" name="TextBox 164">
            <a:extLst>
              <a:ext uri="{FF2B5EF4-FFF2-40B4-BE49-F238E27FC236}">
                <a16:creationId xmlns="" xmlns:a16="http://schemas.microsoft.com/office/drawing/2014/main" id="{DC04DDDE-0812-97F5-14EE-5FEBDC5131BA}"/>
              </a:ext>
            </a:extLst>
          </p:cNvPr>
          <p:cNvSpPr txBox="1"/>
          <p:nvPr/>
        </p:nvSpPr>
        <p:spPr>
          <a:xfrm>
            <a:off x="2020955" y="3226543"/>
            <a:ext cx="1186198" cy="461665"/>
          </a:xfrm>
          <a:prstGeom prst="rect">
            <a:avLst/>
          </a:prstGeom>
          <a:noFill/>
        </p:spPr>
        <p:txBody>
          <a:bodyPr wrap="square" rtlCol="0">
            <a:spAutoFit/>
          </a:bodyPr>
          <a:lstStyle/>
          <a:p>
            <a:pPr algn="ctr"/>
            <a:r>
              <a:rPr lang="en-US" sz="1200" b="1" dirty="0" smtClean="0">
                <a:solidFill>
                  <a:schemeClr val="bg1"/>
                </a:solidFill>
              </a:rPr>
              <a:t>Plotting &amp; scaling</a:t>
            </a:r>
            <a:endParaRPr lang="en-US" sz="1200" b="1" dirty="0">
              <a:solidFill>
                <a:schemeClr val="bg1"/>
              </a:solidFill>
            </a:endParaRPr>
          </a:p>
        </p:txBody>
      </p:sp>
      <p:sp>
        <p:nvSpPr>
          <p:cNvPr id="166" name="TextBox 165">
            <a:extLst>
              <a:ext uri="{FF2B5EF4-FFF2-40B4-BE49-F238E27FC236}">
                <a16:creationId xmlns="" xmlns:a16="http://schemas.microsoft.com/office/drawing/2014/main" id="{7083F167-DC62-C740-67ED-550F58B78777}"/>
              </a:ext>
            </a:extLst>
          </p:cNvPr>
          <p:cNvSpPr txBox="1"/>
          <p:nvPr/>
        </p:nvSpPr>
        <p:spPr>
          <a:xfrm>
            <a:off x="4047346" y="3198812"/>
            <a:ext cx="1328924" cy="307777"/>
          </a:xfrm>
          <a:prstGeom prst="rect">
            <a:avLst/>
          </a:prstGeom>
          <a:noFill/>
        </p:spPr>
        <p:txBody>
          <a:bodyPr wrap="square" rtlCol="0">
            <a:spAutoFit/>
          </a:bodyPr>
          <a:lstStyle/>
          <a:p>
            <a:pPr algn="ctr"/>
            <a:r>
              <a:rPr lang="en-US" sz="1400" b="1" dirty="0" smtClean="0">
                <a:solidFill>
                  <a:schemeClr val="bg1"/>
                </a:solidFill>
              </a:rPr>
              <a:t>dashboard</a:t>
            </a:r>
            <a:endParaRPr lang="en-US" sz="1400" b="1" dirty="0">
              <a:solidFill>
                <a:schemeClr val="bg1"/>
              </a:solidFill>
            </a:endParaRPr>
          </a:p>
        </p:txBody>
      </p:sp>
      <p:sp>
        <p:nvSpPr>
          <p:cNvPr id="167" name="TextBox 166">
            <a:extLst>
              <a:ext uri="{FF2B5EF4-FFF2-40B4-BE49-F238E27FC236}">
                <a16:creationId xmlns="" xmlns:a16="http://schemas.microsoft.com/office/drawing/2014/main" id="{5632DA1B-6B3F-4989-1693-9AAC337B8F03}"/>
              </a:ext>
            </a:extLst>
          </p:cNvPr>
          <p:cNvSpPr txBox="1"/>
          <p:nvPr/>
        </p:nvSpPr>
        <p:spPr>
          <a:xfrm>
            <a:off x="7973699" y="1877386"/>
            <a:ext cx="1315827" cy="523220"/>
          </a:xfrm>
          <a:prstGeom prst="rect">
            <a:avLst/>
          </a:prstGeom>
          <a:noFill/>
        </p:spPr>
        <p:txBody>
          <a:bodyPr wrap="square" rtlCol="0">
            <a:spAutoFit/>
          </a:bodyPr>
          <a:lstStyle/>
          <a:p>
            <a:r>
              <a:rPr lang="en-US" sz="1400" b="1" dirty="0" smtClean="0">
                <a:solidFill>
                  <a:schemeClr val="bg1"/>
                </a:solidFill>
              </a:rPr>
              <a:t>Analyzing phase</a:t>
            </a:r>
            <a:endParaRPr lang="en-US" sz="1400" b="1" dirty="0">
              <a:solidFill>
                <a:schemeClr val="bg1"/>
              </a:solidFill>
            </a:endParaRPr>
          </a:p>
        </p:txBody>
      </p:sp>
      <p:sp>
        <p:nvSpPr>
          <p:cNvPr id="168" name="TextBox 167">
            <a:extLst>
              <a:ext uri="{FF2B5EF4-FFF2-40B4-BE49-F238E27FC236}">
                <a16:creationId xmlns="" xmlns:a16="http://schemas.microsoft.com/office/drawing/2014/main" id="{9478EC67-DFEA-09A0-2924-23264F7569C2}"/>
              </a:ext>
            </a:extLst>
          </p:cNvPr>
          <p:cNvSpPr txBox="1"/>
          <p:nvPr/>
        </p:nvSpPr>
        <p:spPr>
          <a:xfrm>
            <a:off x="6259908" y="1821826"/>
            <a:ext cx="1186198" cy="523220"/>
          </a:xfrm>
          <a:prstGeom prst="rect">
            <a:avLst/>
          </a:prstGeom>
          <a:noFill/>
        </p:spPr>
        <p:txBody>
          <a:bodyPr wrap="square" rtlCol="0">
            <a:spAutoFit/>
          </a:bodyPr>
          <a:lstStyle/>
          <a:p>
            <a:pPr algn="ctr"/>
            <a:r>
              <a:rPr lang="en-US" sz="1400" b="1" dirty="0" smtClean="0">
                <a:solidFill>
                  <a:schemeClr val="bg1"/>
                </a:solidFill>
              </a:rPr>
              <a:t>Collecting phase</a:t>
            </a:r>
            <a:endParaRPr lang="en-US" sz="1400" b="1" dirty="0">
              <a:solidFill>
                <a:schemeClr val="bg1"/>
              </a:solidFill>
            </a:endParaRPr>
          </a:p>
        </p:txBody>
      </p:sp>
      <p:sp>
        <p:nvSpPr>
          <p:cNvPr id="169" name="TextBox 168">
            <a:extLst>
              <a:ext uri="{FF2B5EF4-FFF2-40B4-BE49-F238E27FC236}">
                <a16:creationId xmlns="" xmlns:a16="http://schemas.microsoft.com/office/drawing/2014/main" id="{1EFB2A44-04DC-2E01-F0D8-3B36FA9BE58B}"/>
              </a:ext>
            </a:extLst>
          </p:cNvPr>
          <p:cNvSpPr txBox="1"/>
          <p:nvPr/>
        </p:nvSpPr>
        <p:spPr>
          <a:xfrm>
            <a:off x="3881665" y="1826389"/>
            <a:ext cx="1691382" cy="523220"/>
          </a:xfrm>
          <a:prstGeom prst="rect">
            <a:avLst/>
          </a:prstGeom>
          <a:noFill/>
        </p:spPr>
        <p:txBody>
          <a:bodyPr wrap="square" rtlCol="0">
            <a:spAutoFit/>
          </a:bodyPr>
          <a:lstStyle/>
          <a:p>
            <a:pPr algn="ctr"/>
            <a:r>
              <a:rPr lang="en-US" b="1" dirty="0" smtClean="0">
                <a:solidFill>
                  <a:schemeClr val="bg1"/>
                </a:solidFill>
              </a:rPr>
              <a:t>What are we doing!</a:t>
            </a:r>
            <a:endParaRPr lang="en-US" sz="1400" b="1" dirty="0">
              <a:solidFill>
                <a:schemeClr val="bg1"/>
              </a:solidFill>
            </a:endParaRPr>
          </a:p>
        </p:txBody>
      </p:sp>
      <p:sp>
        <p:nvSpPr>
          <p:cNvPr id="170" name="TextBox 169">
            <a:extLst>
              <a:ext uri="{FF2B5EF4-FFF2-40B4-BE49-F238E27FC236}">
                <a16:creationId xmlns="" xmlns:a16="http://schemas.microsoft.com/office/drawing/2014/main" id="{2DC7762E-5576-033C-85AD-F6E870BDAE0E}"/>
              </a:ext>
            </a:extLst>
          </p:cNvPr>
          <p:cNvSpPr txBox="1"/>
          <p:nvPr/>
        </p:nvSpPr>
        <p:spPr>
          <a:xfrm>
            <a:off x="221189" y="3211155"/>
            <a:ext cx="1667014" cy="307777"/>
          </a:xfrm>
          <a:prstGeom prst="rect">
            <a:avLst/>
          </a:prstGeom>
          <a:noFill/>
        </p:spPr>
        <p:txBody>
          <a:bodyPr wrap="square" rtlCol="0">
            <a:spAutoFit/>
          </a:bodyPr>
          <a:lstStyle/>
          <a:p>
            <a:r>
              <a:rPr lang="en-US" sz="1400" b="1" dirty="0" smtClean="0">
                <a:solidFill>
                  <a:schemeClr val="bg1"/>
                </a:solidFill>
              </a:rPr>
              <a:t>encoding</a:t>
            </a:r>
            <a:endParaRPr lang="en-US" sz="1400" b="1" dirty="0">
              <a:solidFill>
                <a:schemeClr val="bg1"/>
              </a:solidFill>
            </a:endParaRPr>
          </a:p>
        </p:txBody>
      </p:sp>
      <p:sp>
        <p:nvSpPr>
          <p:cNvPr id="171" name="TextBox 170">
            <a:extLst>
              <a:ext uri="{FF2B5EF4-FFF2-40B4-BE49-F238E27FC236}">
                <a16:creationId xmlns="" xmlns:a16="http://schemas.microsoft.com/office/drawing/2014/main" id="{EAF04C79-9EEE-B75B-4C0B-FCB4E7825A85}"/>
              </a:ext>
            </a:extLst>
          </p:cNvPr>
          <p:cNvSpPr txBox="1"/>
          <p:nvPr/>
        </p:nvSpPr>
        <p:spPr>
          <a:xfrm>
            <a:off x="1940951" y="1810031"/>
            <a:ext cx="1186198" cy="523220"/>
          </a:xfrm>
          <a:prstGeom prst="rect">
            <a:avLst/>
          </a:prstGeom>
          <a:noFill/>
        </p:spPr>
        <p:txBody>
          <a:bodyPr wrap="square" rtlCol="0">
            <a:spAutoFit/>
          </a:bodyPr>
          <a:lstStyle/>
          <a:p>
            <a:pPr algn="ctr"/>
            <a:r>
              <a:rPr lang="en-US" sz="1400" b="1" dirty="0">
                <a:solidFill>
                  <a:schemeClr val="bg1"/>
                </a:solidFill>
              </a:rPr>
              <a:t>Problem        definition</a:t>
            </a:r>
          </a:p>
        </p:txBody>
      </p:sp>
      <p:pic>
        <p:nvPicPr>
          <p:cNvPr id="143" name="Picture 142">
            <a:extLst>
              <a:ext uri="{FF2B5EF4-FFF2-40B4-BE49-F238E27FC236}">
                <a16:creationId xmlns="" xmlns:a16="http://schemas.microsoft.com/office/drawing/2014/main" id="{0F64B78F-F6B2-714C-17F9-8ACF645EA80A}"/>
              </a:ext>
            </a:extLst>
          </p:cNvPr>
          <p:cNvPicPr>
            <a:picLocks noChangeAspect="1"/>
          </p:cNvPicPr>
          <p:nvPr/>
        </p:nvPicPr>
        <p:blipFill>
          <a:blip r:embed="rId3"/>
          <a:stretch>
            <a:fillRect/>
          </a:stretch>
        </p:blipFill>
        <p:spPr>
          <a:xfrm>
            <a:off x="8206802" y="1235602"/>
            <a:ext cx="499915" cy="530398"/>
          </a:xfrm>
          <a:prstGeom prst="rect">
            <a:avLst/>
          </a:prstGeom>
        </p:spPr>
      </p:pic>
      <p:sp>
        <p:nvSpPr>
          <p:cNvPr id="172" name="TextBox 171">
            <a:extLst>
              <a:ext uri="{FF2B5EF4-FFF2-40B4-BE49-F238E27FC236}">
                <a16:creationId xmlns="" xmlns:a16="http://schemas.microsoft.com/office/drawing/2014/main" id="{41036114-6C7E-C93A-1339-66A5D747B0F2}"/>
              </a:ext>
            </a:extLst>
          </p:cNvPr>
          <p:cNvSpPr txBox="1"/>
          <p:nvPr/>
        </p:nvSpPr>
        <p:spPr>
          <a:xfrm>
            <a:off x="1970892" y="4610715"/>
            <a:ext cx="1186198" cy="523220"/>
          </a:xfrm>
          <a:prstGeom prst="rect">
            <a:avLst/>
          </a:prstGeom>
          <a:noFill/>
        </p:spPr>
        <p:txBody>
          <a:bodyPr wrap="square" rtlCol="0">
            <a:spAutoFit/>
          </a:bodyPr>
          <a:lstStyle/>
          <a:p>
            <a:r>
              <a:rPr lang="en-US" sz="1400" b="1" dirty="0" smtClean="0">
                <a:solidFill>
                  <a:schemeClr val="bg1"/>
                </a:solidFill>
              </a:rPr>
              <a:t>Software tools</a:t>
            </a:r>
            <a:endParaRPr lang="en-US" sz="1400" b="1" dirty="0">
              <a:solidFill>
                <a:schemeClr val="bg1"/>
              </a:solidFill>
            </a:endParaRPr>
          </a:p>
        </p:txBody>
      </p:sp>
      <p:sp>
        <p:nvSpPr>
          <p:cNvPr id="173" name="TextBox 172">
            <a:extLst>
              <a:ext uri="{FF2B5EF4-FFF2-40B4-BE49-F238E27FC236}">
                <a16:creationId xmlns="" xmlns:a16="http://schemas.microsoft.com/office/drawing/2014/main" id="{30A73E57-9430-B6C1-4E18-2DB1D3B2BC94}"/>
              </a:ext>
            </a:extLst>
          </p:cNvPr>
          <p:cNvSpPr txBox="1"/>
          <p:nvPr/>
        </p:nvSpPr>
        <p:spPr>
          <a:xfrm>
            <a:off x="7680960" y="3306533"/>
            <a:ext cx="1543752" cy="523220"/>
          </a:xfrm>
          <a:prstGeom prst="rect">
            <a:avLst/>
          </a:prstGeom>
          <a:noFill/>
        </p:spPr>
        <p:txBody>
          <a:bodyPr wrap="square" rtlCol="0">
            <a:spAutoFit/>
          </a:bodyPr>
          <a:lstStyle/>
          <a:p>
            <a:pPr algn="ctr"/>
            <a:r>
              <a:rPr lang="en-US" sz="1400" b="1" dirty="0" smtClean="0">
                <a:solidFill>
                  <a:schemeClr val="bg1"/>
                </a:solidFill>
              </a:rPr>
              <a:t>Algorithms and methodologies</a:t>
            </a:r>
            <a:endParaRPr lang="en-US" sz="1400" b="1" dirty="0">
              <a:solidFill>
                <a:schemeClr val="bg1"/>
              </a:solidFill>
            </a:endParaRPr>
          </a:p>
        </p:txBody>
      </p:sp>
      <p:sp>
        <p:nvSpPr>
          <p:cNvPr id="174" name="TextBox 173">
            <a:extLst>
              <a:ext uri="{FF2B5EF4-FFF2-40B4-BE49-F238E27FC236}">
                <a16:creationId xmlns="" xmlns:a16="http://schemas.microsoft.com/office/drawing/2014/main" id="{801F235E-3D7F-6864-5C10-07B922F218A5}"/>
              </a:ext>
            </a:extLst>
          </p:cNvPr>
          <p:cNvSpPr txBox="1"/>
          <p:nvPr/>
        </p:nvSpPr>
        <p:spPr>
          <a:xfrm>
            <a:off x="6216463" y="3306533"/>
            <a:ext cx="1229643" cy="523220"/>
          </a:xfrm>
          <a:prstGeom prst="rect">
            <a:avLst/>
          </a:prstGeom>
          <a:noFill/>
        </p:spPr>
        <p:txBody>
          <a:bodyPr wrap="square" rtlCol="0">
            <a:spAutoFit/>
          </a:bodyPr>
          <a:lstStyle/>
          <a:p>
            <a:pPr algn="ctr"/>
            <a:r>
              <a:rPr lang="en-US" sz="1400" b="1" dirty="0" smtClean="0">
                <a:solidFill>
                  <a:schemeClr val="bg1"/>
                </a:solidFill>
              </a:rPr>
              <a:t>System architecture</a:t>
            </a:r>
            <a:endParaRPr lang="en-US" sz="1400" b="1" dirty="0">
              <a:solidFill>
                <a:schemeClr val="bg1"/>
              </a:solidFill>
            </a:endParaRPr>
          </a:p>
        </p:txBody>
      </p:sp>
      <p:sp>
        <p:nvSpPr>
          <p:cNvPr id="155" name="TextBox 154">
            <a:extLst>
              <a:ext uri="{FF2B5EF4-FFF2-40B4-BE49-F238E27FC236}">
                <a16:creationId xmlns="" xmlns:a16="http://schemas.microsoft.com/office/drawing/2014/main" id="{C1555109-C7DF-3CD4-E623-D3A57563A1DC}"/>
              </a:ext>
            </a:extLst>
          </p:cNvPr>
          <p:cNvSpPr txBox="1"/>
          <p:nvPr/>
        </p:nvSpPr>
        <p:spPr>
          <a:xfrm>
            <a:off x="8190620" y="1324682"/>
            <a:ext cx="499915" cy="369332"/>
          </a:xfrm>
          <a:prstGeom prst="rect">
            <a:avLst/>
          </a:prstGeom>
          <a:noFill/>
        </p:spPr>
        <p:txBody>
          <a:bodyPr wrap="square" rtlCol="0">
            <a:spAutoFit/>
          </a:bodyPr>
          <a:lstStyle/>
          <a:p>
            <a:pPr algn="ctr"/>
            <a:r>
              <a:rPr lang="en-US" dirty="0"/>
              <a:t>05</a:t>
            </a:r>
          </a:p>
        </p:txBody>
      </p:sp>
      <p:pic>
        <p:nvPicPr>
          <p:cNvPr id="52" name="Picture 51">
            <a:extLst>
              <a:ext uri="{FF2B5EF4-FFF2-40B4-BE49-F238E27FC236}">
                <a16:creationId xmlns="" xmlns:a16="http://schemas.microsoft.com/office/drawing/2014/main" id="{DEE9E454-0BCD-A21F-3772-FD4CB94DF11A}"/>
              </a:ext>
            </a:extLst>
          </p:cNvPr>
          <p:cNvPicPr>
            <a:picLocks noChangeAspect="1"/>
          </p:cNvPicPr>
          <p:nvPr/>
        </p:nvPicPr>
        <p:blipFill>
          <a:blip r:embed="rId3"/>
          <a:stretch>
            <a:fillRect/>
          </a:stretch>
        </p:blipFill>
        <p:spPr>
          <a:xfrm>
            <a:off x="3506975" y="4086609"/>
            <a:ext cx="499915" cy="530398"/>
          </a:xfrm>
          <a:prstGeom prst="rect">
            <a:avLst/>
          </a:prstGeom>
        </p:spPr>
      </p:pic>
      <p:pic>
        <p:nvPicPr>
          <p:cNvPr id="54" name="Picture 53">
            <a:extLst>
              <a:ext uri="{FF2B5EF4-FFF2-40B4-BE49-F238E27FC236}">
                <a16:creationId xmlns="" xmlns:a16="http://schemas.microsoft.com/office/drawing/2014/main" id="{DEE9E454-0BCD-A21F-3772-FD4CB94DF11A}"/>
              </a:ext>
            </a:extLst>
          </p:cNvPr>
          <p:cNvPicPr>
            <a:picLocks noChangeAspect="1"/>
          </p:cNvPicPr>
          <p:nvPr/>
        </p:nvPicPr>
        <p:blipFill>
          <a:blip r:embed="rId3"/>
          <a:stretch>
            <a:fillRect/>
          </a:stretch>
        </p:blipFill>
        <p:spPr>
          <a:xfrm>
            <a:off x="2115125" y="4075179"/>
            <a:ext cx="499915" cy="530398"/>
          </a:xfrm>
          <a:prstGeom prst="rect">
            <a:avLst/>
          </a:prstGeom>
        </p:spPr>
      </p:pic>
      <p:pic>
        <p:nvPicPr>
          <p:cNvPr id="56" name="Picture 55">
            <a:extLst>
              <a:ext uri="{FF2B5EF4-FFF2-40B4-BE49-F238E27FC236}">
                <a16:creationId xmlns="" xmlns:a16="http://schemas.microsoft.com/office/drawing/2014/main" id="{DEE9E454-0BCD-A21F-3772-FD4CB94DF11A}"/>
              </a:ext>
            </a:extLst>
          </p:cNvPr>
          <p:cNvPicPr>
            <a:picLocks noChangeAspect="1"/>
          </p:cNvPicPr>
          <p:nvPr/>
        </p:nvPicPr>
        <p:blipFill>
          <a:blip r:embed="rId3"/>
          <a:stretch>
            <a:fillRect/>
          </a:stretch>
        </p:blipFill>
        <p:spPr>
          <a:xfrm>
            <a:off x="6559619" y="4111334"/>
            <a:ext cx="499915" cy="530398"/>
          </a:xfrm>
          <a:prstGeom prst="rect">
            <a:avLst/>
          </a:prstGeom>
        </p:spPr>
      </p:pic>
      <p:sp>
        <p:nvSpPr>
          <p:cNvPr id="57" name="TextBox 56">
            <a:extLst>
              <a:ext uri="{FF2B5EF4-FFF2-40B4-BE49-F238E27FC236}">
                <a16:creationId xmlns="" xmlns:a16="http://schemas.microsoft.com/office/drawing/2014/main" id="{41036114-6C7E-C93A-1339-66A5D747B0F2}"/>
              </a:ext>
            </a:extLst>
          </p:cNvPr>
          <p:cNvSpPr txBox="1"/>
          <p:nvPr/>
        </p:nvSpPr>
        <p:spPr>
          <a:xfrm>
            <a:off x="3278889" y="4641732"/>
            <a:ext cx="1186198" cy="523220"/>
          </a:xfrm>
          <a:prstGeom prst="rect">
            <a:avLst/>
          </a:prstGeom>
          <a:noFill/>
        </p:spPr>
        <p:txBody>
          <a:bodyPr wrap="square" rtlCol="0">
            <a:spAutoFit/>
          </a:bodyPr>
          <a:lstStyle/>
          <a:p>
            <a:r>
              <a:rPr lang="en-US" sz="1400" b="1" dirty="0" smtClean="0">
                <a:solidFill>
                  <a:schemeClr val="bg1"/>
                </a:solidFill>
              </a:rPr>
              <a:t>Expected outcomes</a:t>
            </a:r>
            <a:endParaRPr lang="en-US" sz="1400" b="1" dirty="0">
              <a:solidFill>
                <a:schemeClr val="bg1"/>
              </a:solidFill>
            </a:endParaRPr>
          </a:p>
        </p:txBody>
      </p:sp>
      <p:sp>
        <p:nvSpPr>
          <p:cNvPr id="58" name="TextBox 57">
            <a:extLst>
              <a:ext uri="{FF2B5EF4-FFF2-40B4-BE49-F238E27FC236}">
                <a16:creationId xmlns="" xmlns:a16="http://schemas.microsoft.com/office/drawing/2014/main" id="{41036114-6C7E-C93A-1339-66A5D747B0F2}"/>
              </a:ext>
            </a:extLst>
          </p:cNvPr>
          <p:cNvSpPr txBox="1"/>
          <p:nvPr/>
        </p:nvSpPr>
        <p:spPr>
          <a:xfrm>
            <a:off x="6361273" y="4641199"/>
            <a:ext cx="1186198" cy="307777"/>
          </a:xfrm>
          <a:prstGeom prst="rect">
            <a:avLst/>
          </a:prstGeom>
          <a:noFill/>
        </p:spPr>
        <p:txBody>
          <a:bodyPr wrap="square" rtlCol="0">
            <a:spAutoFit/>
          </a:bodyPr>
          <a:lstStyle/>
          <a:p>
            <a:r>
              <a:rPr lang="en-US" sz="1400" b="1" dirty="0" smtClean="0">
                <a:solidFill>
                  <a:schemeClr val="bg1"/>
                </a:solidFill>
              </a:rPr>
              <a:t>reference</a:t>
            </a:r>
            <a:endParaRPr lang="en-US" sz="1400" b="1" dirty="0">
              <a:solidFill>
                <a:schemeClr val="bg1"/>
              </a:solidFill>
            </a:endParaRPr>
          </a:p>
        </p:txBody>
      </p:sp>
      <p:sp>
        <p:nvSpPr>
          <p:cNvPr id="59" name="TextBox 58">
            <a:extLst>
              <a:ext uri="{FF2B5EF4-FFF2-40B4-BE49-F238E27FC236}">
                <a16:creationId xmlns="" xmlns:a16="http://schemas.microsoft.com/office/drawing/2014/main" id="{41036114-6C7E-C93A-1339-66A5D747B0F2}"/>
              </a:ext>
            </a:extLst>
          </p:cNvPr>
          <p:cNvSpPr txBox="1"/>
          <p:nvPr/>
        </p:nvSpPr>
        <p:spPr>
          <a:xfrm>
            <a:off x="4774732" y="4690271"/>
            <a:ext cx="1186198" cy="307777"/>
          </a:xfrm>
          <a:prstGeom prst="rect">
            <a:avLst/>
          </a:prstGeom>
          <a:noFill/>
        </p:spPr>
        <p:txBody>
          <a:bodyPr wrap="square" rtlCol="0">
            <a:spAutoFit/>
          </a:bodyPr>
          <a:lstStyle/>
          <a:p>
            <a:r>
              <a:rPr lang="en-US" sz="1400" b="1" dirty="0" smtClean="0">
                <a:solidFill>
                  <a:schemeClr val="bg1"/>
                </a:solidFill>
              </a:rPr>
              <a:t>conclusion</a:t>
            </a:r>
            <a:endParaRPr lang="en-US" sz="1400" b="1" dirty="0">
              <a:solidFill>
                <a:schemeClr val="bg1"/>
              </a:solidFill>
            </a:endParaRPr>
          </a:p>
        </p:txBody>
      </p:sp>
      <p:sp>
        <p:nvSpPr>
          <p:cNvPr id="62" name="TextBox 61">
            <a:extLst>
              <a:ext uri="{FF2B5EF4-FFF2-40B4-BE49-F238E27FC236}">
                <a16:creationId xmlns="" xmlns:a16="http://schemas.microsoft.com/office/drawing/2014/main" id="{989A9918-D7CD-72CE-5494-4A0C90B32203}"/>
              </a:ext>
            </a:extLst>
          </p:cNvPr>
          <p:cNvSpPr txBox="1"/>
          <p:nvPr/>
        </p:nvSpPr>
        <p:spPr>
          <a:xfrm>
            <a:off x="6549674" y="4209316"/>
            <a:ext cx="499915" cy="307777"/>
          </a:xfrm>
          <a:prstGeom prst="rect">
            <a:avLst/>
          </a:prstGeom>
          <a:noFill/>
        </p:spPr>
        <p:txBody>
          <a:bodyPr wrap="square" rtlCol="0">
            <a:spAutoFit/>
          </a:bodyPr>
          <a:lstStyle/>
          <a:p>
            <a:pPr algn="ctr"/>
            <a:r>
              <a:rPr lang="en-US" dirty="0" smtClean="0"/>
              <a:t>14</a:t>
            </a:r>
            <a:endParaRPr lang="en-US" dirty="0"/>
          </a:p>
        </p:txBody>
      </p:sp>
      <p:sp>
        <p:nvSpPr>
          <p:cNvPr id="146" name="TextBox 145">
            <a:extLst>
              <a:ext uri="{FF2B5EF4-FFF2-40B4-BE49-F238E27FC236}">
                <a16:creationId xmlns="" xmlns:a16="http://schemas.microsoft.com/office/drawing/2014/main" id="{989A9918-D7CD-72CE-5494-4A0C90B32203}"/>
              </a:ext>
            </a:extLst>
          </p:cNvPr>
          <p:cNvSpPr txBox="1"/>
          <p:nvPr/>
        </p:nvSpPr>
        <p:spPr>
          <a:xfrm>
            <a:off x="3497036" y="4169007"/>
            <a:ext cx="499915" cy="307777"/>
          </a:xfrm>
          <a:prstGeom prst="rect">
            <a:avLst/>
          </a:prstGeom>
          <a:noFill/>
        </p:spPr>
        <p:txBody>
          <a:bodyPr wrap="square" rtlCol="0">
            <a:spAutoFit/>
          </a:bodyPr>
          <a:lstStyle/>
          <a:p>
            <a:pPr algn="ctr"/>
            <a:r>
              <a:rPr lang="en-US" dirty="0" smtClean="0"/>
              <a:t>12</a:t>
            </a:r>
            <a:endParaRPr lang="en-US" dirty="0"/>
          </a:p>
        </p:txBody>
      </p:sp>
      <p:sp>
        <p:nvSpPr>
          <p:cNvPr id="60" name="TextBox 59">
            <a:extLst>
              <a:ext uri="{FF2B5EF4-FFF2-40B4-BE49-F238E27FC236}">
                <a16:creationId xmlns="" xmlns:a16="http://schemas.microsoft.com/office/drawing/2014/main" id="{989A9918-D7CD-72CE-5494-4A0C90B32203}"/>
              </a:ext>
            </a:extLst>
          </p:cNvPr>
          <p:cNvSpPr txBox="1"/>
          <p:nvPr/>
        </p:nvSpPr>
        <p:spPr>
          <a:xfrm>
            <a:off x="2093756" y="4165183"/>
            <a:ext cx="499915" cy="369332"/>
          </a:xfrm>
          <a:prstGeom prst="rect">
            <a:avLst/>
          </a:prstGeom>
          <a:noFill/>
        </p:spPr>
        <p:txBody>
          <a:bodyPr wrap="square" rtlCol="0">
            <a:spAutoFit/>
          </a:bodyPr>
          <a:lstStyle/>
          <a:p>
            <a:pPr algn="ctr"/>
            <a:r>
              <a:rPr lang="en-US" dirty="0"/>
              <a:t>11</a:t>
            </a:r>
          </a:p>
        </p:txBody>
      </p:sp>
      <p:sp>
        <p:nvSpPr>
          <p:cNvPr id="61" name="TextBox 60">
            <a:extLst>
              <a:ext uri="{FF2B5EF4-FFF2-40B4-BE49-F238E27FC236}">
                <a16:creationId xmlns="" xmlns:a16="http://schemas.microsoft.com/office/drawing/2014/main" id="{989A9918-D7CD-72CE-5494-4A0C90B32203}"/>
              </a:ext>
            </a:extLst>
          </p:cNvPr>
          <p:cNvSpPr txBox="1"/>
          <p:nvPr/>
        </p:nvSpPr>
        <p:spPr>
          <a:xfrm>
            <a:off x="5016555" y="4188043"/>
            <a:ext cx="499915" cy="307777"/>
          </a:xfrm>
          <a:prstGeom prst="rect">
            <a:avLst/>
          </a:prstGeom>
          <a:noFill/>
        </p:spPr>
        <p:txBody>
          <a:bodyPr wrap="square" rtlCol="0">
            <a:spAutoFit/>
          </a:bodyPr>
          <a:lstStyle/>
          <a:p>
            <a:pPr algn="ctr"/>
            <a:r>
              <a:rPr lang="en-US" dirty="0" smtClean="0"/>
              <a:t>13</a:t>
            </a:r>
            <a:endParaRPr lang="en-US" dirty="0"/>
          </a:p>
        </p:txBody>
      </p:sp>
      <p:cxnSp>
        <p:nvCxnSpPr>
          <p:cNvPr id="63" name="Straight Connector 62">
            <a:extLst>
              <a:ext uri="{FF2B5EF4-FFF2-40B4-BE49-F238E27FC236}">
                <a16:creationId xmlns="" xmlns:a16="http://schemas.microsoft.com/office/drawing/2014/main" id="{C09076F4-891A-D795-F3F5-470791497E74}"/>
              </a:ext>
            </a:extLst>
          </p:cNvPr>
          <p:cNvCxnSpPr>
            <a:cxnSpLocks/>
            <a:stCxn id="54" idx="3"/>
            <a:endCxn id="52" idx="1"/>
          </p:cNvCxnSpPr>
          <p:nvPr/>
        </p:nvCxnSpPr>
        <p:spPr>
          <a:xfrm>
            <a:off x="2615040" y="4340378"/>
            <a:ext cx="891935" cy="11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 xmlns:a16="http://schemas.microsoft.com/office/drawing/2014/main" id="{C09076F4-891A-D795-F3F5-470791497E74}"/>
              </a:ext>
            </a:extLst>
          </p:cNvPr>
          <p:cNvCxnSpPr>
            <a:cxnSpLocks/>
            <a:stCxn id="52" idx="3"/>
            <a:endCxn id="144" idx="1"/>
          </p:cNvCxnSpPr>
          <p:nvPr/>
        </p:nvCxnSpPr>
        <p:spPr>
          <a:xfrm>
            <a:off x="4006890" y="4351808"/>
            <a:ext cx="1009665" cy="11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 xmlns:a16="http://schemas.microsoft.com/office/drawing/2014/main" id="{C09076F4-891A-D795-F3F5-470791497E74}"/>
              </a:ext>
            </a:extLst>
          </p:cNvPr>
          <p:cNvCxnSpPr>
            <a:cxnSpLocks/>
            <a:stCxn id="144" idx="3"/>
            <a:endCxn id="62" idx="1"/>
          </p:cNvCxnSpPr>
          <p:nvPr/>
        </p:nvCxnSpPr>
        <p:spPr>
          <a:xfrm flipV="1">
            <a:off x="5516470" y="4363205"/>
            <a:ext cx="1033204" cy="3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body" idx="1"/>
          </p:nvPr>
        </p:nvSpPr>
        <p:spPr>
          <a:xfrm>
            <a:off x="1736303" y="733692"/>
            <a:ext cx="5589300" cy="819900"/>
          </a:xfrm>
          <a:prstGeom prst="rect">
            <a:avLst/>
          </a:prstGeom>
        </p:spPr>
        <p:txBody>
          <a:bodyPr spcFirstLastPara="1" wrap="square" lIns="0" tIns="0" rIns="0" bIns="0" anchor="ctr" anchorCtr="0">
            <a:noAutofit/>
          </a:bodyPr>
          <a:lstStyle/>
          <a:p>
            <a:pPr marL="0" lvl="0" indent="0" algn="ctr" rtl="0">
              <a:spcBef>
                <a:spcPts val="0"/>
              </a:spcBef>
              <a:spcAft>
                <a:spcPts val="800"/>
              </a:spcAft>
              <a:buNone/>
            </a:pPr>
            <a:r>
              <a:rPr lang="en-US" dirty="0" smtClean="0"/>
              <a:t>Recap on previous work</a:t>
            </a:r>
            <a:endParaRPr dirty="0"/>
          </a:p>
        </p:txBody>
      </p:sp>
      <p:sp>
        <p:nvSpPr>
          <p:cNvPr id="116" name="Google Shape;116;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 name="Rectangle 1"/>
          <p:cNvSpPr/>
          <p:nvPr/>
        </p:nvSpPr>
        <p:spPr>
          <a:xfrm>
            <a:off x="1628583" y="1261164"/>
            <a:ext cx="5953745" cy="3462486"/>
          </a:xfrm>
          <a:prstGeom prst="rect">
            <a:avLst/>
          </a:prstGeom>
        </p:spPr>
        <p:txBody>
          <a:bodyPr wrap="square">
            <a:spAutoFit/>
          </a:bodyPr>
          <a:lstStyle/>
          <a:p>
            <a:pPr algn="ctr">
              <a:lnSpc>
                <a:spcPct val="150000"/>
              </a:lnSpc>
            </a:pPr>
            <a:r>
              <a:rPr lang="en-US" sz="1800" b="1" dirty="0" smtClean="0">
                <a:solidFill>
                  <a:schemeClr val="tx1"/>
                </a:solidFill>
                <a:latin typeface="Times New Roman" panose="02020603050405020304" pitchFamily="18" charset="0"/>
                <a:cs typeface="Times New Roman" panose="02020603050405020304" pitchFamily="18" charset="0"/>
              </a:rPr>
              <a:t>Introduction:</a:t>
            </a:r>
          </a:p>
          <a:p>
            <a:pPr algn="ctr">
              <a:lnSpc>
                <a:spcPct val="150000"/>
              </a:lnSpc>
            </a:pPr>
            <a:r>
              <a:rPr lang="en-US" sz="1600" dirty="0"/>
              <a:t>Marketing campaigns promote </a:t>
            </a:r>
            <a:r>
              <a:rPr lang="en-US" sz="1600" dirty="0" smtClean="0"/>
              <a:t>products or business </a:t>
            </a:r>
            <a:r>
              <a:rPr lang="en-US" sz="1600" dirty="0"/>
              <a:t>through different types of media, such as television, radio, print, and online platforms</a:t>
            </a:r>
            <a:r>
              <a:rPr lang="en-US" sz="1600" dirty="0" smtClean="0"/>
              <a:t>.</a:t>
            </a:r>
            <a:endParaRPr lang="en-US" sz="1600" b="1" dirty="0">
              <a:solidFill>
                <a:schemeClr val="tx1"/>
              </a:solidFill>
              <a:latin typeface="Times New Roman" panose="02020603050405020304" pitchFamily="18" charset="0"/>
              <a:cs typeface="Times New Roman" panose="02020603050405020304" pitchFamily="18" charset="0"/>
            </a:endParaRPr>
          </a:p>
          <a:p>
            <a:pPr algn="ctr">
              <a:lnSpc>
                <a:spcPct val="150000"/>
              </a:lnSpc>
            </a:pPr>
            <a:r>
              <a:rPr lang="en-US" sz="1600" dirty="0" smtClean="0"/>
              <a:t>And thinking </a:t>
            </a:r>
            <a:r>
              <a:rPr lang="en-US" sz="1600" dirty="0"/>
              <a:t>analytically to scale marketing performance has always been a sought-after skill</a:t>
            </a:r>
            <a:r>
              <a:rPr lang="en-US" sz="1600" dirty="0" smtClean="0"/>
              <a:t>.</a:t>
            </a:r>
            <a:r>
              <a:rPr lang="en-US" sz="1600" dirty="0"/>
              <a:t> Knowing how to perform a campaign analysis is key, as this will ensure that your marketing activities are relevant and timely to achieving your </a:t>
            </a:r>
            <a:r>
              <a:rPr lang="en-US" sz="1600" dirty="0" smtClean="0"/>
              <a:t>organizational </a:t>
            </a:r>
            <a:r>
              <a:rPr lang="en-US" sz="1600" dirty="0"/>
              <a:t>objectives.</a:t>
            </a:r>
            <a:endParaRPr lang="en-US" sz="1600" dirty="0"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409231" y="496953"/>
            <a:ext cx="6962100" cy="396300"/>
          </a:xfrm>
          <a:prstGeom prst="rect">
            <a:avLst/>
          </a:prstGeom>
        </p:spPr>
        <p:txBody>
          <a:bodyPr spcFirstLastPara="1" wrap="square" lIns="0" tIns="0" rIns="0" bIns="0" anchor="b" anchorCtr="0">
            <a:noAutofit/>
          </a:bodyPr>
          <a:lstStyle/>
          <a:p>
            <a:r>
              <a:rPr lang="en-US" sz="2800" b="1" spc="600" dirty="0">
                <a:solidFill>
                  <a:schemeClr val="tx1"/>
                </a:solidFill>
                <a:latin typeface="Times New Roman" panose="02020603050405020304" pitchFamily="18" charset="0"/>
                <a:cs typeface="Times New Roman" panose="02020603050405020304" pitchFamily="18" charset="0"/>
              </a:rPr>
              <a:t>Problem definition</a:t>
            </a:r>
          </a:p>
        </p:txBody>
      </p:sp>
      <p:sp>
        <p:nvSpPr>
          <p:cNvPr id="122" name="Google Shape;122;p17"/>
          <p:cNvSpPr txBox="1">
            <a:spLocks noGrp="1"/>
          </p:cNvSpPr>
          <p:nvPr>
            <p:ph type="body" idx="1"/>
          </p:nvPr>
        </p:nvSpPr>
        <p:spPr>
          <a:xfrm>
            <a:off x="409231" y="1040362"/>
            <a:ext cx="6962100" cy="2895300"/>
          </a:xfrm>
          <a:prstGeom prst="rect">
            <a:avLst/>
          </a:prstGeom>
        </p:spPr>
        <p:txBody>
          <a:bodyPr spcFirstLastPara="1" wrap="square" lIns="0" tIns="0" rIns="0" bIns="0" anchor="t" anchorCtr="0">
            <a:noAutofit/>
          </a:bodyPr>
          <a:lstStyle/>
          <a:p>
            <a:pPr>
              <a:lnSpc>
                <a:spcPct val="150000"/>
              </a:lnSpc>
            </a:pPr>
            <a:r>
              <a:rPr lang="en-US" sz="2000" dirty="0">
                <a:solidFill>
                  <a:schemeClr val="tx1"/>
                </a:solidFill>
                <a:latin typeface="Times New Roman" panose="02020603050405020304" pitchFamily="18" charset="0"/>
                <a:cs typeface="Times New Roman" panose="02020603050405020304" pitchFamily="18" charset="0"/>
              </a:rPr>
              <a:t>Marketing campaigns is still a bunch of numbers and statistics , therefore some times results of the campaign does not correspond to the expected outcomes and sometimes it fails . so it needs to be measured and it needs a context to make sense and to see the reasons behind this so we can learn and avoid the old mistakes , that’s why they use key performance indicators and common marketing metrics .</a:t>
            </a: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4"/>
            </a:gs>
          </a:gsLst>
          <a:lin ang="5400700" scaled="0"/>
        </a:gradFill>
        <a:effectLst/>
      </p:bgPr>
    </p:bg>
    <p:spTree>
      <p:nvGrpSpPr>
        <p:cNvPr id="1" name="Shape 127"/>
        <p:cNvGrpSpPr/>
        <p:nvPr/>
      </p:nvGrpSpPr>
      <p:grpSpPr>
        <a:xfrm>
          <a:off x="0" y="0"/>
          <a:ext cx="0" cy="0"/>
          <a:chOff x="0" y="0"/>
          <a:chExt cx="0" cy="0"/>
        </a:xfrm>
      </p:grpSpPr>
      <p:sp>
        <p:nvSpPr>
          <p:cNvPr id="128" name="Google Shape;128;p18"/>
          <p:cNvSpPr txBox="1">
            <a:spLocks noGrp="1"/>
          </p:cNvSpPr>
          <p:nvPr>
            <p:ph type="ctrTitle" idx="4294967295"/>
          </p:nvPr>
        </p:nvSpPr>
        <p:spPr>
          <a:xfrm>
            <a:off x="1361457" y="2842808"/>
            <a:ext cx="6347400" cy="266465"/>
          </a:xfrm>
          <a:prstGeom prst="rect">
            <a:avLst/>
          </a:prstGeom>
        </p:spPr>
        <p:txBody>
          <a:bodyPr spcFirstLastPara="1" wrap="square" lIns="0" tIns="0" rIns="0" bIns="0" anchor="b" anchorCtr="0">
            <a:noAutofit/>
          </a:bodyPr>
          <a:lstStyle/>
          <a:p>
            <a:pPr algn="ctr"/>
            <a:r>
              <a:rPr lang="en-US" sz="3600" b="1" spc="600" dirty="0" smtClean="0">
                <a:solidFill>
                  <a:schemeClr val="bg1"/>
                </a:solidFill>
                <a:latin typeface="Times New Roman" panose="02020603050405020304" pitchFamily="18" charset="0"/>
                <a:cs typeface="Times New Roman" panose="02020603050405020304" pitchFamily="18" charset="0"/>
              </a:rPr>
              <a:t>What are we analyzing specifically?</a:t>
            </a:r>
            <a:endParaRPr lang="en-US" sz="3600" b="1" spc="600" dirty="0">
              <a:solidFill>
                <a:schemeClr val="bg1"/>
              </a:solidFill>
              <a:latin typeface="Times New Roman" panose="02020603050405020304" pitchFamily="18" charset="0"/>
              <a:cs typeface="Times New Roman" panose="02020603050405020304" pitchFamily="18" charset="0"/>
            </a:endParaRPr>
          </a:p>
        </p:txBody>
      </p:sp>
      <p:sp>
        <p:nvSpPr>
          <p:cNvPr id="129" name="Google Shape;129;p18"/>
          <p:cNvSpPr txBox="1">
            <a:spLocks noGrp="1"/>
          </p:cNvSpPr>
          <p:nvPr>
            <p:ph type="subTitle" idx="4294967295"/>
          </p:nvPr>
        </p:nvSpPr>
        <p:spPr>
          <a:xfrm>
            <a:off x="891963" y="3339751"/>
            <a:ext cx="7160148" cy="784800"/>
          </a:xfrm>
          <a:prstGeom prst="rect">
            <a:avLst/>
          </a:prstGeom>
        </p:spPr>
        <p:txBody>
          <a:bodyPr spcFirstLastPara="1" wrap="square" lIns="0" tIns="0" rIns="0" bIns="0" anchor="t" anchorCtr="0">
            <a:noAutofit/>
          </a:bodyPr>
          <a:lstStyle/>
          <a:p>
            <a:pPr marL="0" lvl="0" indent="0" algn="ctr" rtl="0">
              <a:lnSpc>
                <a:spcPct val="150000"/>
              </a:lnSpc>
              <a:spcBef>
                <a:spcPts val="0"/>
              </a:spcBef>
              <a:spcAft>
                <a:spcPts val="800"/>
              </a:spcAft>
              <a:buNone/>
            </a:pPr>
            <a:r>
              <a:rPr lang="en-US" sz="1800" dirty="0" smtClean="0">
                <a:solidFill>
                  <a:schemeClr val="bg1"/>
                </a:solidFill>
              </a:rPr>
              <a:t>We are working on “Bank” campaign’s analysis we’ve extracted a specific CSV file for all the outcomes generated by the campaign  </a:t>
            </a:r>
            <a:endParaRPr sz="1800" dirty="0">
              <a:solidFill>
                <a:schemeClr val="bg1"/>
              </a:solidFill>
            </a:endParaRPr>
          </a:p>
        </p:txBody>
      </p:sp>
      <p:sp>
        <p:nvSpPr>
          <p:cNvPr id="130" name="Google Shape;130;p18"/>
          <p:cNvSpPr/>
          <p:nvPr/>
        </p:nvSpPr>
        <p:spPr>
          <a:xfrm>
            <a:off x="4837146" y="1876060"/>
            <a:ext cx="294437" cy="28113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128588"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 name="Google Shape;131;p18"/>
          <p:cNvGrpSpPr/>
          <p:nvPr/>
        </p:nvGrpSpPr>
        <p:grpSpPr>
          <a:xfrm>
            <a:off x="4472037" y="297519"/>
            <a:ext cx="1261378" cy="1261701"/>
            <a:chOff x="6654650" y="3665275"/>
            <a:chExt cx="409100" cy="409125"/>
          </a:xfrm>
        </p:grpSpPr>
        <p:sp>
          <p:nvSpPr>
            <p:cNvPr id="132" name="Google Shape;132;p1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chemeClr val="lt1"/>
                </a:gs>
                <a:gs pos="100000">
                  <a:schemeClr val="lt2"/>
                </a:gs>
              </a:gsLst>
              <a:lin ang="5400012" scaled="0"/>
            </a:gradFill>
            <a:ln>
              <a:noFill/>
            </a:ln>
            <a:effectLst>
              <a:outerShdw blurRad="128588"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chemeClr val="lt1"/>
                </a:gs>
                <a:gs pos="100000">
                  <a:schemeClr val="lt2"/>
                </a:gs>
              </a:gsLst>
              <a:lin ang="5400012" scaled="0"/>
            </a:gradFill>
            <a:ln>
              <a:noFill/>
            </a:ln>
            <a:effectLst>
              <a:outerShdw blurRad="128588"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18"/>
          <p:cNvGrpSpPr/>
          <p:nvPr/>
        </p:nvGrpSpPr>
        <p:grpSpPr>
          <a:xfrm rot="1056940">
            <a:off x="3255870" y="1289378"/>
            <a:ext cx="833338" cy="833456"/>
            <a:chOff x="570875" y="4322250"/>
            <a:chExt cx="443300" cy="443325"/>
          </a:xfrm>
        </p:grpSpPr>
        <p:sp>
          <p:nvSpPr>
            <p:cNvPr id="135" name="Google Shape;135;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gradFill>
              <a:gsLst>
                <a:gs pos="0">
                  <a:schemeClr val="lt1"/>
                </a:gs>
                <a:gs pos="100000">
                  <a:schemeClr val="lt2"/>
                </a:gs>
              </a:gsLst>
              <a:lin ang="5400012" scaled="0"/>
            </a:gradFill>
            <a:ln>
              <a:noFill/>
            </a:ln>
            <a:effectLst>
              <a:outerShdw blurRad="128588"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gradFill>
              <a:gsLst>
                <a:gs pos="0">
                  <a:schemeClr val="lt1"/>
                </a:gs>
                <a:gs pos="100000">
                  <a:schemeClr val="lt2"/>
                </a:gs>
              </a:gsLst>
              <a:lin ang="5400012" scaled="0"/>
            </a:gradFill>
            <a:ln>
              <a:noFill/>
            </a:ln>
            <a:effectLst>
              <a:outerShdw blurRad="128588"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gradFill>
              <a:gsLst>
                <a:gs pos="0">
                  <a:schemeClr val="lt1"/>
                </a:gs>
                <a:gs pos="100000">
                  <a:schemeClr val="lt2"/>
                </a:gs>
              </a:gsLst>
              <a:lin ang="5400012" scaled="0"/>
            </a:gradFill>
            <a:ln>
              <a:noFill/>
            </a:ln>
            <a:effectLst>
              <a:outerShdw blurRad="128588"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gradFill>
              <a:gsLst>
                <a:gs pos="0">
                  <a:schemeClr val="lt1"/>
                </a:gs>
                <a:gs pos="100000">
                  <a:schemeClr val="lt2"/>
                </a:gs>
              </a:gsLst>
              <a:lin ang="5400012" scaled="0"/>
            </a:gradFill>
            <a:ln>
              <a:noFill/>
            </a:ln>
            <a:effectLst>
              <a:outerShdw blurRad="128588"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8"/>
          <p:cNvSpPr/>
          <p:nvPr/>
        </p:nvSpPr>
        <p:spPr>
          <a:xfrm rot="2466725">
            <a:off x="3349622" y="541899"/>
            <a:ext cx="409039" cy="39056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128588"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rot="-1609523">
            <a:off x="3947860" y="787652"/>
            <a:ext cx="294391" cy="28109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128588"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rot="2926012">
            <a:off x="5732794" y="1010341"/>
            <a:ext cx="220454" cy="21049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128588"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rot="-1609141">
            <a:off x="4567259" y="73272"/>
            <a:ext cx="198625" cy="18965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128588"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409231" y="496953"/>
            <a:ext cx="6962100" cy="396300"/>
          </a:xfrm>
          <a:prstGeom prst="rect">
            <a:avLst/>
          </a:prstGeom>
        </p:spPr>
        <p:txBody>
          <a:bodyPr spcFirstLastPara="1" wrap="square" lIns="0" tIns="0" rIns="0" bIns="0" anchor="b" anchorCtr="0">
            <a:noAutofit/>
          </a:bodyPr>
          <a:lstStyle/>
          <a:p>
            <a:r>
              <a:rPr lang="en-US" b="1" spc="600" dirty="0" smtClean="0">
                <a:solidFill>
                  <a:schemeClr val="tx1"/>
                </a:solidFill>
                <a:latin typeface="Times New Roman" panose="02020603050405020304" pitchFamily="18" charset="0"/>
                <a:cs typeface="Times New Roman" panose="02020603050405020304" pitchFamily="18" charset="0"/>
              </a:rPr>
              <a:t>Collecting our dataset</a:t>
            </a:r>
            <a:endParaRPr lang="en-US" b="1" spc="600" dirty="0">
              <a:solidFill>
                <a:schemeClr val="tx1"/>
              </a:solidFill>
              <a:latin typeface="Times New Roman" panose="02020603050405020304" pitchFamily="18" charset="0"/>
              <a:cs typeface="Times New Roman" panose="02020603050405020304" pitchFamily="18" charset="0"/>
            </a:endParaRPr>
          </a:p>
        </p:txBody>
      </p:sp>
      <p:sp>
        <p:nvSpPr>
          <p:cNvPr id="122" name="Google Shape;122;p17"/>
          <p:cNvSpPr txBox="1">
            <a:spLocks noGrp="1"/>
          </p:cNvSpPr>
          <p:nvPr>
            <p:ph type="body" idx="1"/>
          </p:nvPr>
        </p:nvSpPr>
        <p:spPr>
          <a:xfrm>
            <a:off x="409231" y="1081459"/>
            <a:ext cx="6962100" cy="2895300"/>
          </a:xfrm>
          <a:prstGeom prst="rect">
            <a:avLst/>
          </a:prstGeom>
        </p:spPr>
        <p:txBody>
          <a:bodyPr spcFirstLastPara="1" wrap="square" lIns="0" tIns="0" rIns="0" bIns="0" anchor="t" anchorCtr="0">
            <a:noAutofit/>
          </a:bodyPr>
          <a:lstStyle/>
          <a:p>
            <a:pPr>
              <a:lnSpc>
                <a:spcPct val="150000"/>
              </a:lnSpc>
            </a:pPr>
            <a:r>
              <a:rPr lang="en-US" sz="2000" dirty="0" smtClean="0">
                <a:solidFill>
                  <a:schemeClr val="tx1"/>
                </a:solidFill>
                <a:latin typeface="Times New Roman" panose="02020603050405020304" pitchFamily="18" charset="0"/>
                <a:cs typeface="Times New Roman" panose="02020603050405020304" pitchFamily="18" charset="0"/>
              </a:rPr>
              <a:t>Our dataset consist of 41188 rows x 21 columns </a:t>
            </a:r>
          </a:p>
          <a:p>
            <a:pPr>
              <a:lnSpc>
                <a:spcPct val="150000"/>
              </a:lnSpc>
            </a:pPr>
            <a:r>
              <a:rPr lang="en-US" sz="2000" dirty="0" smtClean="0">
                <a:solidFill>
                  <a:schemeClr val="tx1"/>
                </a:solidFill>
                <a:latin typeface="Times New Roman" panose="02020603050405020304" pitchFamily="18" charset="0"/>
                <a:cs typeface="Times New Roman" panose="02020603050405020304" pitchFamily="18" charset="0"/>
              </a:rPr>
              <a:t>It was very difficult to analyze manually so here comes the power of AI</a:t>
            </a:r>
          </a:p>
          <a:p>
            <a:pPr>
              <a:lnSpc>
                <a:spcPct val="150000"/>
              </a:lnSpc>
            </a:pPr>
            <a:endParaRPr lang="en-US" sz="2000" dirty="0" smtClean="0">
              <a:solidFill>
                <a:schemeClr val="tx1"/>
              </a:solidFill>
              <a:latin typeface="Times New Roman" panose="02020603050405020304" pitchFamily="18" charset="0"/>
              <a:cs typeface="Times New Roman" panose="02020603050405020304" pitchFamily="18" charset="0"/>
            </a:endParaRPr>
          </a:p>
          <a:p>
            <a:pPr marL="76200" indent="0">
              <a:lnSpc>
                <a:spcPct val="150000"/>
              </a:lnSpc>
              <a:buNone/>
            </a:pPr>
            <a:r>
              <a:rPr lang="en-US" sz="2000" dirty="0" smtClean="0">
                <a:solidFill>
                  <a:schemeClr val="tx1"/>
                </a:solidFill>
                <a:latin typeface="Times New Roman" panose="02020603050405020304" pitchFamily="18" charset="0"/>
                <a:cs typeface="Times New Roman" panose="02020603050405020304" pitchFamily="18" charset="0"/>
              </a:rPr>
              <a:t>  </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2" name="Picture 1"/>
          <p:cNvPicPr>
            <a:picLocks noChangeAspect="1"/>
          </p:cNvPicPr>
          <p:nvPr/>
        </p:nvPicPr>
        <p:blipFill rotWithShape="1">
          <a:blip r:embed="rId3"/>
          <a:srcRect l="1575" t="13729" r="1710" b="46712"/>
          <a:stretch/>
        </p:blipFill>
        <p:spPr>
          <a:xfrm>
            <a:off x="409231" y="2630593"/>
            <a:ext cx="7207343" cy="1801500"/>
          </a:xfrm>
          <a:prstGeom prst="rect">
            <a:avLst/>
          </a:prstGeom>
        </p:spPr>
      </p:pic>
    </p:spTree>
    <p:extLst>
      <p:ext uri="{BB962C8B-B14F-4D97-AF65-F5344CB8AC3E}">
        <p14:creationId xmlns:p14="http://schemas.microsoft.com/office/powerpoint/2010/main" val="2429319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body" idx="1"/>
          </p:nvPr>
        </p:nvSpPr>
        <p:spPr>
          <a:xfrm>
            <a:off x="945663" y="781031"/>
            <a:ext cx="7358033" cy="2921700"/>
          </a:xfrm>
          <a:prstGeom prst="rect">
            <a:avLst/>
          </a:prstGeom>
        </p:spPr>
        <p:txBody>
          <a:bodyPr spcFirstLastPara="1" wrap="square" lIns="0" tIns="0" rIns="0" bIns="0" anchor="t" anchorCtr="0">
            <a:noAutofit/>
          </a:bodyPr>
          <a:lstStyle/>
          <a:p>
            <a:r>
              <a:rPr lang="en-US" sz="1800" dirty="0" smtClean="0"/>
              <a:t>We started with reading the data </a:t>
            </a:r>
          </a:p>
          <a:p>
            <a:r>
              <a:rPr lang="en-US" sz="1800" dirty="0" smtClean="0"/>
              <a:t>Then we started to reshape </a:t>
            </a:r>
            <a:r>
              <a:rPr lang="en-US" sz="1800" dirty="0"/>
              <a:t>the conversion attribute to zeros and ones </a:t>
            </a:r>
          </a:p>
          <a:p>
            <a:pPr marL="444500" indent="-342900">
              <a:buFont typeface="+mj-lt"/>
              <a:buAutoNum type="arabicPeriod"/>
            </a:pPr>
            <a:r>
              <a:rPr lang="en-US" sz="1800" dirty="0"/>
              <a:t> </a:t>
            </a:r>
            <a:r>
              <a:rPr lang="en-US" sz="1800" dirty="0" smtClean="0"/>
              <a:t>            1 </a:t>
            </a:r>
            <a:r>
              <a:rPr lang="en-US" sz="1800" dirty="0"/>
              <a:t>---&gt; converted </a:t>
            </a:r>
            <a:r>
              <a:rPr lang="en-US" sz="1800" dirty="0" smtClean="0"/>
              <a:t> &amp;   </a:t>
            </a:r>
            <a:r>
              <a:rPr lang="en-US" sz="1800" dirty="0"/>
              <a:t>0 </a:t>
            </a:r>
            <a:r>
              <a:rPr lang="en-US" sz="1800" dirty="0" smtClean="0"/>
              <a:t>----&gt;not </a:t>
            </a:r>
            <a:r>
              <a:rPr lang="en-US" sz="1800" dirty="0"/>
              <a:t>converted </a:t>
            </a:r>
            <a:endParaRPr lang="en-US" sz="1800" dirty="0" smtClean="0"/>
          </a:p>
          <a:p>
            <a:pPr marL="444500" indent="-342900">
              <a:buFont typeface="+mj-lt"/>
              <a:buAutoNum type="arabicPeriod"/>
            </a:pPr>
            <a:endParaRPr lang="en-US" sz="1800" dirty="0"/>
          </a:p>
          <a:p>
            <a:pPr marL="0" indent="0">
              <a:lnSpc>
                <a:spcPct val="200000"/>
              </a:lnSpc>
              <a:buNone/>
            </a:pP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149" name="Google Shape;149;p19"/>
          <p:cNvSpPr txBox="1">
            <a:spLocks noGrp="1"/>
          </p:cNvSpPr>
          <p:nvPr>
            <p:ph type="title"/>
          </p:nvPr>
        </p:nvSpPr>
        <p:spPr>
          <a:xfrm>
            <a:off x="-279138" y="272988"/>
            <a:ext cx="6962100" cy="396300"/>
          </a:xfrm>
          <a:prstGeom prst="rect">
            <a:avLst/>
          </a:prstGeom>
        </p:spPr>
        <p:txBody>
          <a:bodyPr spcFirstLastPara="1" wrap="square" lIns="0" tIns="0" rIns="0" bIns="0" anchor="b" anchorCtr="0">
            <a:noAutofit/>
          </a:bodyPr>
          <a:lstStyle/>
          <a:p>
            <a:pPr algn="ctr"/>
            <a:r>
              <a:rPr lang="en-US" b="1" spc="600" dirty="0" smtClean="0">
                <a:solidFill>
                  <a:schemeClr val="tx1"/>
                </a:solidFill>
                <a:latin typeface="Times New Roman" panose="02020603050405020304" pitchFamily="18" charset="0"/>
                <a:cs typeface="Times New Roman" panose="02020603050405020304" pitchFamily="18" charset="0"/>
              </a:rPr>
              <a:t>Analyzing the data</a:t>
            </a:r>
            <a:endParaRPr lang="en-US" b="1" spc="600" dirty="0">
              <a:solidFill>
                <a:schemeClr val="tx1"/>
              </a:solidFill>
              <a:latin typeface="Times New Roman" panose="02020603050405020304" pitchFamily="18" charset="0"/>
              <a:cs typeface="Times New Roman" panose="02020603050405020304" pitchFamily="18" charset="0"/>
            </a:endParaRPr>
          </a:p>
        </p:txBody>
      </p:sp>
      <p:sp>
        <p:nvSpPr>
          <p:cNvPr id="151" name="Google Shape;151;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Picture 2"/>
          <p:cNvPicPr>
            <a:picLocks noChangeAspect="1"/>
          </p:cNvPicPr>
          <p:nvPr/>
        </p:nvPicPr>
        <p:blipFill rotWithShape="1">
          <a:blip r:embed="rId3"/>
          <a:srcRect l="27427" t="32536" r="18105" b="42079"/>
          <a:stretch/>
        </p:blipFill>
        <p:spPr>
          <a:xfrm>
            <a:off x="467370" y="2241881"/>
            <a:ext cx="7835000" cy="2052927"/>
          </a:xfrm>
          <a:prstGeom prst="rect">
            <a:avLst/>
          </a:prstGeom>
        </p:spPr>
      </p:pic>
      <p:grpSp>
        <p:nvGrpSpPr>
          <p:cNvPr id="17" name="Google Shape;1168;p48"/>
          <p:cNvGrpSpPr/>
          <p:nvPr/>
        </p:nvGrpSpPr>
        <p:grpSpPr>
          <a:xfrm>
            <a:off x="126547" y="161245"/>
            <a:ext cx="705659" cy="662855"/>
            <a:chOff x="1510757" y="3225422"/>
            <a:chExt cx="720214" cy="637347"/>
          </a:xfrm>
        </p:grpSpPr>
        <p:sp>
          <p:nvSpPr>
            <p:cNvPr id="18" name="Google Shape;1169;p48"/>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170;p48"/>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171;p48"/>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172;p48"/>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173;p48"/>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174;p48"/>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1175;p48"/>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60" name="Google Shape;160;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3" name="TextBox 2"/>
          <p:cNvSpPr txBox="1"/>
          <p:nvPr/>
        </p:nvSpPr>
        <p:spPr>
          <a:xfrm>
            <a:off x="826783" y="1172495"/>
            <a:ext cx="6022916" cy="1508105"/>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Fira Sans" panose="020B0604020202020204" charset="0"/>
              </a:rPr>
              <a:t>We found out that our data set contains no null values</a:t>
            </a:r>
          </a:p>
          <a:p>
            <a:pPr marL="285750" indent="-285750">
              <a:buFont typeface="Arial" panose="020B0604020202020204" pitchFamily="34" charset="0"/>
              <a:buChar char="•"/>
            </a:pPr>
            <a:endParaRPr lang="en-US" sz="1600" dirty="0" smtClean="0">
              <a:latin typeface="Fira Sans" panose="020B0604020202020204" charset="0"/>
            </a:endParaRPr>
          </a:p>
          <a:p>
            <a:pPr marL="285750" indent="-285750">
              <a:buFont typeface="Arial" panose="020B0604020202020204" pitchFamily="34" charset="0"/>
              <a:buChar char="•"/>
            </a:pPr>
            <a:r>
              <a:rPr lang="en-US" sz="1600" dirty="0" smtClean="0">
                <a:latin typeface="Fira Sans" panose="020B0604020202020204" charset="0"/>
              </a:rPr>
              <a:t>So we started to calculate the KPIs for this data set using the following lines:</a:t>
            </a:r>
          </a:p>
          <a:p>
            <a:r>
              <a:rPr lang="en-US" dirty="0" smtClean="0"/>
              <a:t>           </a:t>
            </a:r>
          </a:p>
          <a:p>
            <a:r>
              <a:rPr lang="en-US" dirty="0"/>
              <a:t> </a:t>
            </a:r>
            <a:r>
              <a:rPr lang="en-US" dirty="0" smtClean="0"/>
              <a:t>             our KPI here was the conversion rate</a:t>
            </a:r>
            <a:endParaRPr lang="en-US" dirty="0"/>
          </a:p>
        </p:txBody>
      </p:sp>
      <p:pic>
        <p:nvPicPr>
          <p:cNvPr id="4" name="Picture 3"/>
          <p:cNvPicPr>
            <a:picLocks noChangeAspect="1"/>
          </p:cNvPicPr>
          <p:nvPr/>
        </p:nvPicPr>
        <p:blipFill rotWithShape="1">
          <a:blip r:embed="rId3"/>
          <a:srcRect l="20791" t="41211" r="21449" b="49219"/>
          <a:stretch/>
        </p:blipFill>
        <p:spPr>
          <a:xfrm>
            <a:off x="273333" y="3183807"/>
            <a:ext cx="7515225" cy="700088"/>
          </a:xfrm>
          <a:prstGeom prst="rect">
            <a:avLst/>
          </a:prstGeom>
          <a:ln>
            <a:noFill/>
          </a:ln>
          <a:effectLst>
            <a:outerShdw blurRad="292100" dist="139700" dir="2700000" algn="tl" rotWithShape="0">
              <a:srgbClr val="333333">
                <a:alpha val="65000"/>
              </a:srgbClr>
            </a:outerShdw>
          </a:effectLst>
        </p:spPr>
      </p:pic>
      <p:sp>
        <p:nvSpPr>
          <p:cNvPr id="11" name="Google Shape;149;p19"/>
          <p:cNvSpPr txBox="1">
            <a:spLocks noGrp="1"/>
          </p:cNvSpPr>
          <p:nvPr>
            <p:ph type="title"/>
          </p:nvPr>
        </p:nvSpPr>
        <p:spPr>
          <a:xfrm>
            <a:off x="-279138" y="272988"/>
            <a:ext cx="6962100" cy="396300"/>
          </a:xfrm>
          <a:prstGeom prst="rect">
            <a:avLst/>
          </a:prstGeom>
        </p:spPr>
        <p:txBody>
          <a:bodyPr spcFirstLastPara="1" wrap="square" lIns="0" tIns="0" rIns="0" bIns="0" anchor="b" anchorCtr="0">
            <a:noAutofit/>
          </a:bodyPr>
          <a:lstStyle/>
          <a:p>
            <a:pPr algn="ctr"/>
            <a:r>
              <a:rPr lang="en-US" b="1" spc="600" dirty="0" smtClean="0">
                <a:solidFill>
                  <a:schemeClr val="tx1"/>
                </a:solidFill>
                <a:latin typeface="Times New Roman" panose="02020603050405020304" pitchFamily="18" charset="0"/>
                <a:cs typeface="Times New Roman" panose="02020603050405020304" pitchFamily="18" charset="0"/>
              </a:rPr>
              <a:t>Analyzing the data</a:t>
            </a:r>
            <a:endParaRPr lang="en-US" b="1" spc="600" dirty="0">
              <a:solidFill>
                <a:schemeClr val="tx1"/>
              </a:solidFill>
              <a:latin typeface="Times New Roman" panose="02020603050405020304" pitchFamily="18" charset="0"/>
              <a:cs typeface="Times New Roman" panose="02020603050405020304" pitchFamily="18" charset="0"/>
            </a:endParaRPr>
          </a:p>
        </p:txBody>
      </p:sp>
      <p:grpSp>
        <p:nvGrpSpPr>
          <p:cNvPr id="12" name="Google Shape;1168;p48"/>
          <p:cNvGrpSpPr/>
          <p:nvPr/>
        </p:nvGrpSpPr>
        <p:grpSpPr>
          <a:xfrm>
            <a:off x="126547" y="161245"/>
            <a:ext cx="705659" cy="662855"/>
            <a:chOff x="1510757" y="3225422"/>
            <a:chExt cx="720214" cy="637347"/>
          </a:xfrm>
        </p:grpSpPr>
        <p:sp>
          <p:nvSpPr>
            <p:cNvPr id="13" name="Google Shape;1169;p48"/>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170;p48"/>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171;p48"/>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172;p48"/>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173;p48"/>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174;p48"/>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175;p48"/>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name="Alonso template">
  <a:themeElements>
    <a:clrScheme name="Custom 347">
      <a:dk1>
        <a:srgbClr val="410433"/>
      </a:dk1>
      <a:lt1>
        <a:srgbClr val="FFFFFF"/>
      </a:lt1>
      <a:dk2>
        <a:srgbClr val="9C9194"/>
      </a:dk2>
      <a:lt2>
        <a:srgbClr val="EBE7E4"/>
      </a:lt2>
      <a:accent1>
        <a:srgbClr val="77063F"/>
      </a:accent1>
      <a:accent2>
        <a:srgbClr val="AC0C5C"/>
      </a:accent2>
      <a:accent3>
        <a:srgbClr val="C7284F"/>
      </a:accent3>
      <a:accent4>
        <a:srgbClr val="FF7154"/>
      </a:accent4>
      <a:accent5>
        <a:srgbClr val="FF963C"/>
      </a:accent5>
      <a:accent6>
        <a:srgbClr val="FAC12B"/>
      </a:accent6>
      <a:hlink>
        <a:srgbClr val="77063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TotalTime>
  <Words>885</Words>
  <Application>Microsoft Office PowerPoint</Application>
  <PresentationFormat>On-screen Show (16:9)</PresentationFormat>
  <Paragraphs>161</Paragraphs>
  <Slides>28</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Fira Sans</vt:lpstr>
      <vt:lpstr>Bodoni MT</vt:lpstr>
      <vt:lpstr>Calibri</vt:lpstr>
      <vt:lpstr>Fira Sans SemiBold</vt:lpstr>
      <vt:lpstr>Fira Sans Medium</vt:lpstr>
      <vt:lpstr>Times New Roman</vt:lpstr>
      <vt:lpstr>Fira Sans Light</vt:lpstr>
      <vt:lpstr>Alonso template</vt:lpstr>
      <vt:lpstr>Marketing campaigns analysis</vt:lpstr>
      <vt:lpstr>Team Members</vt:lpstr>
      <vt:lpstr>agenda</vt:lpstr>
      <vt:lpstr>PowerPoint Presentation</vt:lpstr>
      <vt:lpstr>Problem definition</vt:lpstr>
      <vt:lpstr>What are we analyzing specifically?</vt:lpstr>
      <vt:lpstr>Collecting our dataset</vt:lpstr>
      <vt:lpstr>Analyzing the data</vt:lpstr>
      <vt:lpstr>Analyzing the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tools</vt:lpstr>
      <vt:lpstr>Expected outcomes</vt:lpstr>
      <vt:lpstr>CONCLUSION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campaigns analysis</dc:title>
  <cp:lastModifiedBy>Sara</cp:lastModifiedBy>
  <cp:revision>36</cp:revision>
  <dcterms:modified xsi:type="dcterms:W3CDTF">2023-03-20T08:51:32Z</dcterms:modified>
</cp:coreProperties>
</file>